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8" r:id="rId2"/>
    <p:sldId id="282" r:id="rId3"/>
    <p:sldId id="366" r:id="rId4"/>
    <p:sldId id="367" r:id="rId5"/>
    <p:sldId id="368" r:id="rId6"/>
    <p:sldId id="369" r:id="rId7"/>
    <p:sldId id="370" r:id="rId8"/>
    <p:sldId id="371" r:id="rId9"/>
    <p:sldId id="260" r:id="rId10"/>
    <p:sldId id="336" r:id="rId11"/>
    <p:sldId id="346" r:id="rId12"/>
    <p:sldId id="347" r:id="rId13"/>
    <p:sldId id="352" r:id="rId14"/>
    <p:sldId id="350" r:id="rId15"/>
    <p:sldId id="349" r:id="rId16"/>
    <p:sldId id="351" r:id="rId17"/>
    <p:sldId id="353" r:id="rId18"/>
    <p:sldId id="354" r:id="rId19"/>
    <p:sldId id="355" r:id="rId20"/>
    <p:sldId id="356" r:id="rId21"/>
    <p:sldId id="380" r:id="rId22"/>
    <p:sldId id="375" r:id="rId23"/>
    <p:sldId id="265" r:id="rId24"/>
    <p:sldId id="364" r:id="rId25"/>
    <p:sldId id="372" r:id="rId26"/>
    <p:sldId id="348" r:id="rId27"/>
    <p:sldId id="300" r:id="rId28"/>
    <p:sldId id="341" r:id="rId29"/>
    <p:sldId id="342" r:id="rId30"/>
    <p:sldId id="302" r:id="rId31"/>
    <p:sldId id="315" r:id="rId32"/>
    <p:sldId id="361" r:id="rId33"/>
    <p:sldId id="362" r:id="rId34"/>
    <p:sldId id="363" r:id="rId3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752" autoAdjust="0"/>
  </p:normalViewPr>
  <p:slideViewPr>
    <p:cSldViewPr snapToGrid="0">
      <p:cViewPr varScale="1">
        <p:scale>
          <a:sx n="67" d="100"/>
          <a:sy n="67" d="100"/>
        </p:scale>
        <p:origin x="126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de Laat" userId="15de91df-583f-4d70-b778-ea26560819e4" providerId="ADAL" clId="{BF84B20B-4DA7-4E46-A75E-DBD04F8BFFC2}"/>
    <pc:docChg chg="modSld">
      <pc:chgData name="Lotte de Laat" userId="15de91df-583f-4d70-b778-ea26560819e4" providerId="ADAL" clId="{BF84B20B-4DA7-4E46-A75E-DBD04F8BFFC2}" dt="2023-04-03T06:21:01.358" v="0" actId="20577"/>
      <pc:docMkLst>
        <pc:docMk/>
      </pc:docMkLst>
      <pc:sldChg chg="modNotesTx">
        <pc:chgData name="Lotte de Laat" userId="15de91df-583f-4d70-b778-ea26560819e4" providerId="ADAL" clId="{BF84B20B-4DA7-4E46-A75E-DBD04F8BFFC2}" dt="2023-04-03T06:21:01.358" v="0" actId="20577"/>
        <pc:sldMkLst>
          <pc:docMk/>
          <pc:sldMk cId="811020085" sldId="35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BCEFF-02E2-4D8B-B71A-7FD1A73E93CA}" type="datetimeFigureOut">
              <a:rPr lang="nl-NL" smtClean="0"/>
              <a:t>3-4-2023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3F75D9-7878-456E-8156-70F9DFDCEE33}" type="slidenum">
              <a:rPr lang="nl-NL" smtClean="0"/>
              <a:t>‹nr.›</a:t>
            </a:fld>
            <a:endParaRPr lang="nl-NL"/>
          </a:p>
        </p:txBody>
      </p:sp>
    </p:spTree>
    <p:extLst>
      <p:ext uri="{BB962C8B-B14F-4D97-AF65-F5344CB8AC3E}">
        <p14:creationId xmlns:p14="http://schemas.microsoft.com/office/powerpoint/2010/main" val="556073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gdghor.nl/thema/evenementenveiligheid/"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omroepbrabant.nl/nieuws/2426053/domper-voor-organisaties-color-runs-kleurpoeder-schadelijk-voor-gezondheid" TargetMode="External"/><Relationship Id="rId4" Type="http://schemas.openxmlformats.org/officeDocument/2006/relationships/hyperlink" Target="https://nos.nl/artikel/2157165-rivm-color-runs-slecht-voor-je-gezondheid"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Dat is dus deze tekst.</a:t>
            </a:r>
          </a:p>
        </p:txBody>
      </p:sp>
      <p:sp>
        <p:nvSpPr>
          <p:cNvPr id="4" name="Tijdelijke aanduiding voor dianummer 3"/>
          <p:cNvSpPr>
            <a:spLocks noGrp="1"/>
          </p:cNvSpPr>
          <p:nvPr>
            <p:ph type="sldNum" sz="quarter" idx="5"/>
          </p:nvPr>
        </p:nvSpPr>
        <p:spPr/>
        <p:txBody>
          <a:bodyPr/>
          <a:lstStyle/>
          <a:p>
            <a:fld id="{F0E0127B-33FB-4E10-82C4-21BD382FD88F}" type="slidenum">
              <a:rPr lang="nl-NL" smtClean="0"/>
              <a:t>3</a:t>
            </a:fld>
            <a:endParaRPr lang="nl-NL"/>
          </a:p>
        </p:txBody>
      </p:sp>
    </p:spTree>
    <p:extLst>
      <p:ext uri="{BB962C8B-B14F-4D97-AF65-F5344CB8AC3E}">
        <p14:creationId xmlns:p14="http://schemas.microsoft.com/office/powerpoint/2010/main" val="4059937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een eenvoudig en overzichtelijk event kan deze stap overgeslagen worden. </a:t>
            </a:r>
          </a:p>
        </p:txBody>
      </p:sp>
      <p:sp>
        <p:nvSpPr>
          <p:cNvPr id="4" name="Tijdelijke aanduiding voor dianummer 3"/>
          <p:cNvSpPr>
            <a:spLocks noGrp="1"/>
          </p:cNvSpPr>
          <p:nvPr>
            <p:ph type="sldNum" sz="quarter" idx="5"/>
          </p:nvPr>
        </p:nvSpPr>
        <p:spPr/>
        <p:txBody>
          <a:bodyPr/>
          <a:lstStyle/>
          <a:p>
            <a:fld id="{0F3F75D9-7878-456E-8156-70F9DFDCEE33}" type="slidenum">
              <a:rPr lang="nl-NL" smtClean="0"/>
              <a:t>18</a:t>
            </a:fld>
            <a:endParaRPr lang="nl-NL"/>
          </a:p>
        </p:txBody>
      </p:sp>
    </p:spTree>
    <p:extLst>
      <p:ext uri="{BB962C8B-B14F-4D97-AF65-F5344CB8AC3E}">
        <p14:creationId xmlns:p14="http://schemas.microsoft.com/office/powerpoint/2010/main" val="4019713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Kortom</a:t>
            </a:r>
            <a:r>
              <a:rPr lang="en-US" sz="1200" dirty="0"/>
              <a:t> wat </a:t>
            </a:r>
            <a:r>
              <a:rPr lang="en-US" sz="1200" dirty="0" err="1"/>
              <a:t>krijg</a:t>
            </a:r>
            <a:r>
              <a:rPr lang="en-US" sz="1200" dirty="0"/>
              <a:t> </a:t>
            </a:r>
            <a:r>
              <a:rPr lang="en-US" sz="1200" dirty="0" err="1"/>
              <a:t>ik</a:t>
            </a:r>
            <a:r>
              <a:rPr lang="en-US" sz="1200" dirty="0"/>
              <a:t> </a:t>
            </a:r>
            <a:r>
              <a:rPr lang="en-US" sz="1200" dirty="0" err="1"/>
              <a:t>terug</a:t>
            </a:r>
            <a:r>
              <a:rPr lang="en-US" sz="1200" dirty="0"/>
              <a:t> </a:t>
            </a:r>
            <a:r>
              <a:rPr lang="en-US" sz="1200" dirty="0" err="1"/>
              <a:t>voor</a:t>
            </a:r>
            <a:r>
              <a:rPr lang="en-US" sz="1200" dirty="0"/>
              <a:t> </a:t>
            </a:r>
            <a:r>
              <a:rPr lang="en-US" sz="1200" dirty="0" err="1"/>
              <a:t>mijn</a:t>
            </a:r>
            <a:r>
              <a:rPr lang="en-US" sz="1200" dirty="0"/>
              <a:t> </a:t>
            </a:r>
            <a:r>
              <a:rPr lang="en-US" sz="1200" dirty="0" err="1"/>
              <a:t>investering</a:t>
            </a:r>
            <a:r>
              <a:rPr lang="en-US" sz="1200" dirty="0"/>
              <a:t> €</a:t>
            </a:r>
          </a:p>
          <a:p>
            <a:endParaRPr lang="nl-NL" dirty="0"/>
          </a:p>
        </p:txBody>
      </p:sp>
      <p:sp>
        <p:nvSpPr>
          <p:cNvPr id="4" name="Tijdelijke aanduiding voor dianummer 3"/>
          <p:cNvSpPr>
            <a:spLocks noGrp="1"/>
          </p:cNvSpPr>
          <p:nvPr>
            <p:ph type="sldNum" sz="quarter" idx="5"/>
          </p:nvPr>
        </p:nvSpPr>
        <p:spPr/>
        <p:txBody>
          <a:bodyPr/>
          <a:lstStyle/>
          <a:p>
            <a:fld id="{F0E0127B-33FB-4E10-82C4-21BD382FD88F}" type="slidenum">
              <a:rPr lang="nl-NL" smtClean="0"/>
              <a:t>5</a:t>
            </a:fld>
            <a:endParaRPr lang="nl-NL"/>
          </a:p>
        </p:txBody>
      </p:sp>
    </p:spTree>
    <p:extLst>
      <p:ext uri="{BB962C8B-B14F-4D97-AF65-F5344CB8AC3E}">
        <p14:creationId xmlns:p14="http://schemas.microsoft.com/office/powerpoint/2010/main" val="32602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Kortom</a:t>
            </a:r>
            <a:r>
              <a:rPr lang="en-US" sz="1200" dirty="0"/>
              <a:t> wat </a:t>
            </a:r>
            <a:r>
              <a:rPr lang="en-US" sz="1200" dirty="0" err="1"/>
              <a:t>voor</a:t>
            </a:r>
            <a:r>
              <a:rPr lang="en-US" sz="1200" dirty="0"/>
              <a:t> </a:t>
            </a:r>
            <a:r>
              <a:rPr lang="en-US" sz="1200" dirty="0" err="1"/>
              <a:t>sociale</a:t>
            </a:r>
            <a:r>
              <a:rPr lang="en-US" sz="1200" dirty="0"/>
              <a:t> </a:t>
            </a:r>
            <a:r>
              <a:rPr lang="en-US" sz="1200" dirty="0" err="1"/>
              <a:t>waarde</a:t>
            </a:r>
            <a:r>
              <a:rPr lang="en-US" sz="1200" dirty="0"/>
              <a:t> </a:t>
            </a:r>
            <a:r>
              <a:rPr lang="en-US" sz="1200" dirty="0" err="1"/>
              <a:t>levert</a:t>
            </a:r>
            <a:r>
              <a:rPr lang="en-US" sz="1200" dirty="0"/>
              <a:t> de </a:t>
            </a:r>
            <a:r>
              <a:rPr lang="en-US" sz="1200" dirty="0" err="1"/>
              <a:t>investering</a:t>
            </a:r>
            <a:r>
              <a:rPr lang="en-US" sz="1200" dirty="0"/>
              <a:t> in € op?</a:t>
            </a:r>
          </a:p>
          <a:p>
            <a:endParaRPr lang="nl-NL" dirty="0"/>
          </a:p>
        </p:txBody>
      </p:sp>
      <p:sp>
        <p:nvSpPr>
          <p:cNvPr id="4" name="Tijdelijke aanduiding voor dianummer 3"/>
          <p:cNvSpPr>
            <a:spLocks noGrp="1"/>
          </p:cNvSpPr>
          <p:nvPr>
            <p:ph type="sldNum" sz="quarter" idx="5"/>
          </p:nvPr>
        </p:nvSpPr>
        <p:spPr/>
        <p:txBody>
          <a:bodyPr/>
          <a:lstStyle/>
          <a:p>
            <a:fld id="{F0E0127B-33FB-4E10-82C4-21BD382FD88F}" type="slidenum">
              <a:rPr lang="nl-NL" smtClean="0"/>
              <a:t>6</a:t>
            </a:fld>
            <a:endParaRPr lang="nl-NL"/>
          </a:p>
        </p:txBody>
      </p:sp>
    </p:spTree>
    <p:extLst>
      <p:ext uri="{BB962C8B-B14F-4D97-AF65-F5344CB8AC3E}">
        <p14:creationId xmlns:p14="http://schemas.microsoft.com/office/powerpoint/2010/main" val="198359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a:t>
            </a:r>
            <a:r>
              <a:rPr lang="nl-NL" dirty="0">
                <a:hlinkClick r:id="rId3"/>
              </a:rPr>
              <a:t>Evenementenveiligheid - GGD GHOR Nederland</a:t>
            </a:r>
            <a:endParaRPr lang="nl-NL" dirty="0"/>
          </a:p>
          <a:p>
            <a:r>
              <a:rPr lang="nl-NL" dirty="0">
                <a:hlinkClick r:id="rId4"/>
              </a:rPr>
              <a:t>RIVM: '</a:t>
            </a:r>
            <a:r>
              <a:rPr lang="nl-NL" dirty="0" err="1">
                <a:hlinkClick r:id="rId4"/>
              </a:rPr>
              <a:t>color</a:t>
            </a:r>
            <a:r>
              <a:rPr lang="nl-NL" dirty="0">
                <a:hlinkClick r:id="rId4"/>
              </a:rPr>
              <a:t> runs' slecht voor je gezondheid (nos.nl)</a:t>
            </a:r>
            <a:endParaRPr lang="nl-NL" dirty="0"/>
          </a:p>
          <a:p>
            <a:r>
              <a:rPr lang="nl-NL" dirty="0">
                <a:hlinkClick r:id="rId5"/>
              </a:rPr>
              <a:t>Domper voor organisaties </a:t>
            </a:r>
            <a:r>
              <a:rPr lang="nl-NL" dirty="0" err="1">
                <a:hlinkClick r:id="rId5"/>
              </a:rPr>
              <a:t>Color</a:t>
            </a:r>
            <a:r>
              <a:rPr lang="nl-NL" dirty="0">
                <a:hlinkClick r:id="rId5"/>
              </a:rPr>
              <a:t> Runs: kleurpoeder schadelijk voor gezondheid - Omroep Brabant</a:t>
            </a:r>
            <a:endParaRPr lang="nl-NL" dirty="0"/>
          </a:p>
          <a:p>
            <a:endParaRPr lang="nl-NL" dirty="0"/>
          </a:p>
        </p:txBody>
      </p:sp>
      <p:sp>
        <p:nvSpPr>
          <p:cNvPr id="4" name="Tijdelijke aanduiding voor dianummer 3"/>
          <p:cNvSpPr>
            <a:spLocks noGrp="1"/>
          </p:cNvSpPr>
          <p:nvPr>
            <p:ph type="sldNum" sz="quarter" idx="5"/>
          </p:nvPr>
        </p:nvSpPr>
        <p:spPr/>
        <p:txBody>
          <a:bodyPr/>
          <a:lstStyle/>
          <a:p>
            <a:fld id="{F0E0127B-33FB-4E10-82C4-21BD382FD88F}" type="slidenum">
              <a:rPr lang="nl-NL" smtClean="0"/>
              <a:t>7</a:t>
            </a:fld>
            <a:endParaRPr lang="nl-NL"/>
          </a:p>
        </p:txBody>
      </p:sp>
    </p:spTree>
    <p:extLst>
      <p:ext uri="{BB962C8B-B14F-4D97-AF65-F5344CB8AC3E}">
        <p14:creationId xmlns:p14="http://schemas.microsoft.com/office/powerpoint/2010/main" val="1219159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bufferzone is voor de veiligheid ingericht. </a:t>
            </a:r>
          </a:p>
        </p:txBody>
      </p:sp>
      <p:sp>
        <p:nvSpPr>
          <p:cNvPr id="4" name="Tijdelijke aanduiding voor dianummer 3"/>
          <p:cNvSpPr>
            <a:spLocks noGrp="1"/>
          </p:cNvSpPr>
          <p:nvPr>
            <p:ph type="sldNum" sz="quarter" idx="5"/>
          </p:nvPr>
        </p:nvSpPr>
        <p:spPr/>
        <p:txBody>
          <a:bodyPr/>
          <a:lstStyle/>
          <a:p>
            <a:fld id="{F0E0127B-33FB-4E10-82C4-21BD382FD88F}" type="slidenum">
              <a:rPr lang="nl-NL" smtClean="0"/>
              <a:t>8</a:t>
            </a:fld>
            <a:endParaRPr lang="nl-NL"/>
          </a:p>
        </p:txBody>
      </p:sp>
    </p:spTree>
    <p:extLst>
      <p:ext uri="{BB962C8B-B14F-4D97-AF65-F5344CB8AC3E}">
        <p14:creationId xmlns:p14="http://schemas.microsoft.com/office/powerpoint/2010/main" val="479693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Dit jaar gaan we dieper in op stap 1, stap 2 en stap 5</a:t>
            </a:r>
          </a:p>
          <a:p>
            <a:endParaRPr lang="nl-NL" dirty="0"/>
          </a:p>
        </p:txBody>
      </p:sp>
      <p:sp>
        <p:nvSpPr>
          <p:cNvPr id="4" name="Tijdelijke aanduiding voor dianummer 3"/>
          <p:cNvSpPr>
            <a:spLocks noGrp="1"/>
          </p:cNvSpPr>
          <p:nvPr>
            <p:ph type="sldNum" sz="quarter" idx="5"/>
          </p:nvPr>
        </p:nvSpPr>
        <p:spPr/>
        <p:txBody>
          <a:bodyPr/>
          <a:lstStyle/>
          <a:p>
            <a:fld id="{0F3F75D9-7878-456E-8156-70F9DFDCEE33}" type="slidenum">
              <a:rPr lang="nl-NL" smtClean="0"/>
              <a:t>12</a:t>
            </a:fld>
            <a:endParaRPr lang="nl-NL"/>
          </a:p>
        </p:txBody>
      </p:sp>
    </p:spTree>
    <p:extLst>
      <p:ext uri="{BB962C8B-B14F-4D97-AF65-F5344CB8AC3E}">
        <p14:creationId xmlns:p14="http://schemas.microsoft.com/office/powerpoint/2010/main" val="63590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Ieder evenement is anders. Bij een evenement binnen spelen andere risicofactoren dan een evenement buiten. Ook het soort evenement heeft invloed. Net als het thema, doelgroep, etc. </a:t>
            </a:r>
            <a:br>
              <a:rPr lang="nl-NL" sz="1200" dirty="0"/>
            </a:br>
            <a:r>
              <a:rPr lang="nl-NL" sz="1200" dirty="0"/>
              <a:t>Daarom is er geen vaste checklist waarmee alle risico’s van een evenement zijn af te dekken.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*Risicofactor locatie is uitgewerkt als voorbeeld in de risicomatrix op sheet 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p>
          <a:p>
            <a:endParaRPr lang="nl-NL" dirty="0"/>
          </a:p>
        </p:txBody>
      </p:sp>
      <p:sp>
        <p:nvSpPr>
          <p:cNvPr id="4" name="Tijdelijke aanduiding voor dianummer 3"/>
          <p:cNvSpPr>
            <a:spLocks noGrp="1"/>
          </p:cNvSpPr>
          <p:nvPr>
            <p:ph type="sldNum" sz="quarter" idx="5"/>
          </p:nvPr>
        </p:nvSpPr>
        <p:spPr/>
        <p:txBody>
          <a:bodyPr/>
          <a:lstStyle/>
          <a:p>
            <a:fld id="{0F3F75D9-7878-456E-8156-70F9DFDCEE33}" type="slidenum">
              <a:rPr lang="nl-NL" smtClean="0"/>
              <a:t>13</a:t>
            </a:fld>
            <a:endParaRPr lang="nl-NL"/>
          </a:p>
        </p:txBody>
      </p:sp>
    </p:spTree>
    <p:extLst>
      <p:ext uri="{BB962C8B-B14F-4D97-AF65-F5344CB8AC3E}">
        <p14:creationId xmlns:p14="http://schemas.microsoft.com/office/powerpoint/2010/main" val="2369132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een eenvoudig en overzichtelijk event kan deze stap overgeslagen worden. </a:t>
            </a:r>
          </a:p>
        </p:txBody>
      </p:sp>
      <p:sp>
        <p:nvSpPr>
          <p:cNvPr id="4" name="Tijdelijke aanduiding voor dianummer 3"/>
          <p:cNvSpPr>
            <a:spLocks noGrp="1"/>
          </p:cNvSpPr>
          <p:nvPr>
            <p:ph type="sldNum" sz="quarter" idx="5"/>
          </p:nvPr>
        </p:nvSpPr>
        <p:spPr/>
        <p:txBody>
          <a:bodyPr/>
          <a:lstStyle/>
          <a:p>
            <a:fld id="{0F3F75D9-7878-456E-8156-70F9DFDCEE33}" type="slidenum">
              <a:rPr lang="nl-NL" smtClean="0"/>
              <a:t>16</a:t>
            </a:fld>
            <a:endParaRPr lang="nl-NL"/>
          </a:p>
        </p:txBody>
      </p:sp>
    </p:spTree>
    <p:extLst>
      <p:ext uri="{BB962C8B-B14F-4D97-AF65-F5344CB8AC3E}">
        <p14:creationId xmlns:p14="http://schemas.microsoft.com/office/powerpoint/2010/main" val="1255990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sz="1200" dirty="0"/>
              <a:t>Inschatting van de </a:t>
            </a:r>
            <a:r>
              <a:rPr lang="nl-NL" sz="1200" b="1" dirty="0"/>
              <a:t>ernst</a:t>
            </a:r>
            <a:r>
              <a:rPr lang="nl-NL" sz="1200" dirty="0"/>
              <a:t> van het risico (</a:t>
            </a:r>
            <a:r>
              <a:rPr lang="nl-NL" sz="1200" b="1" dirty="0"/>
              <a:t>risicokans</a:t>
            </a:r>
            <a:r>
              <a:rPr lang="nl-NL" sz="1200" dirty="0"/>
              <a:t>): </a:t>
            </a:r>
            <a:br>
              <a:rPr lang="nl-NL" sz="1200" dirty="0"/>
            </a:br>
            <a:r>
              <a:rPr lang="nl-NL" sz="1200" dirty="0"/>
              <a:t>laag – middel - hoog </a:t>
            </a:r>
          </a:p>
          <a:p>
            <a:pPr marL="0" indent="0">
              <a:buNone/>
            </a:pPr>
            <a:endParaRPr lang="nl-NL" sz="1200" dirty="0"/>
          </a:p>
          <a:p>
            <a:pPr marL="0" indent="0">
              <a:buNone/>
            </a:pPr>
            <a:r>
              <a:rPr lang="nl-NL" sz="1200" dirty="0"/>
              <a:t>Inschatting van wel hoe groot de </a:t>
            </a:r>
            <a:r>
              <a:rPr lang="nl-NL" sz="1200" b="1" dirty="0"/>
              <a:t>prioriteit</a:t>
            </a:r>
            <a:r>
              <a:rPr lang="nl-NL" sz="1200" dirty="0"/>
              <a:t> moet zijn om de risicofactor aan te pakken (</a:t>
            </a:r>
            <a:r>
              <a:rPr lang="nl-NL" sz="1200" b="1" dirty="0"/>
              <a:t>risicogevolg</a:t>
            </a:r>
            <a:r>
              <a:rPr lang="nl-NL" sz="1200" dirty="0"/>
              <a:t>)</a:t>
            </a:r>
            <a:br>
              <a:rPr lang="nl-NL" sz="1200" dirty="0"/>
            </a:br>
            <a:r>
              <a:rPr lang="nl-NL" sz="1200" dirty="0"/>
              <a:t>laag – middel – hoog</a:t>
            </a:r>
          </a:p>
          <a:p>
            <a:endParaRPr lang="nl-NL" dirty="0"/>
          </a:p>
          <a:p>
            <a:endParaRPr lang="nl-NL" dirty="0"/>
          </a:p>
          <a:p>
            <a:r>
              <a:rPr lang="nl-NL" dirty="0"/>
              <a:t>Bij een eenvoudig en overzichtelijk event kan deze stap overgeslagen worden. </a:t>
            </a:r>
          </a:p>
        </p:txBody>
      </p:sp>
      <p:sp>
        <p:nvSpPr>
          <p:cNvPr id="4" name="Tijdelijke aanduiding voor dianummer 3"/>
          <p:cNvSpPr>
            <a:spLocks noGrp="1"/>
          </p:cNvSpPr>
          <p:nvPr>
            <p:ph type="sldNum" sz="quarter" idx="5"/>
          </p:nvPr>
        </p:nvSpPr>
        <p:spPr/>
        <p:txBody>
          <a:bodyPr/>
          <a:lstStyle/>
          <a:p>
            <a:fld id="{0F3F75D9-7878-456E-8156-70F9DFDCEE33}" type="slidenum">
              <a:rPr lang="nl-NL" smtClean="0"/>
              <a:t>17</a:t>
            </a:fld>
            <a:endParaRPr lang="nl-NL"/>
          </a:p>
        </p:txBody>
      </p:sp>
    </p:spTree>
    <p:extLst>
      <p:ext uri="{BB962C8B-B14F-4D97-AF65-F5344CB8AC3E}">
        <p14:creationId xmlns:p14="http://schemas.microsoft.com/office/powerpoint/2010/main" val="1146070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8CF51AC7-ADCC-4498-A677-717E676AB6D0}" type="datetimeFigureOut">
              <a:rPr lang="nl-NL" smtClean="0"/>
              <a:t>3-4-2023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466422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8CF51AC7-ADCC-4498-A677-717E676AB6D0}" type="datetimeFigureOut">
              <a:rPr lang="nl-NL" smtClean="0"/>
              <a:t>3-4-2023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85149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8CF51AC7-ADCC-4498-A677-717E676AB6D0}" type="datetimeFigureOut">
              <a:rPr lang="nl-NL" smtClean="0"/>
              <a:t>3-4-2023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D4790AD-3336-49D9-B35E-8C2C8E3C3398}" type="slidenum">
              <a:rPr lang="nl-NL" smtClean="0"/>
              <a:t>‹nr.›</a:t>
            </a:fld>
            <a:endParaRPr lang="nl-NL"/>
          </a:p>
        </p:txBody>
      </p:sp>
    </p:spTree>
    <p:extLst>
      <p:ext uri="{BB962C8B-B14F-4D97-AF65-F5344CB8AC3E}">
        <p14:creationId xmlns:p14="http://schemas.microsoft.com/office/powerpoint/2010/main" val="38034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8CF51AC7-ADCC-4498-A677-717E676AB6D0}" type="datetimeFigureOut">
              <a:rPr lang="nl-NL" smtClean="0"/>
              <a:t>3-4-2023</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D4790AD-3336-49D9-B35E-8C2C8E3C3398}" type="slidenum">
              <a:rPr lang="nl-NL" smtClean="0"/>
              <a:t>‹nr.›</a:t>
            </a:fld>
            <a:endParaRPr lang="nl-NL"/>
          </a:p>
        </p:txBody>
      </p:sp>
    </p:spTree>
    <p:extLst>
      <p:ext uri="{BB962C8B-B14F-4D97-AF65-F5344CB8AC3E}">
        <p14:creationId xmlns:p14="http://schemas.microsoft.com/office/powerpoint/2010/main" val="2999387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5C020-FC88-488E-AECF-75B24929472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25CF62E-E360-47A9-982F-E022B9B0F7E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08D3599-0DD0-473A-AED3-746B36B0C782}"/>
              </a:ext>
            </a:extLst>
          </p:cNvPr>
          <p:cNvSpPr>
            <a:spLocks noGrp="1"/>
          </p:cNvSpPr>
          <p:nvPr>
            <p:ph type="dt" sz="half" idx="10"/>
          </p:nvPr>
        </p:nvSpPr>
        <p:spPr/>
        <p:txBody>
          <a:bodyPr/>
          <a:lstStyle/>
          <a:p>
            <a:fld id="{8CF51AC7-ADCC-4498-A677-717E676AB6D0}" type="datetimeFigureOut">
              <a:rPr lang="nl-NL" smtClean="0"/>
              <a:t>3-4-2023</a:t>
            </a:fld>
            <a:endParaRPr lang="nl-NL"/>
          </a:p>
        </p:txBody>
      </p:sp>
      <p:sp>
        <p:nvSpPr>
          <p:cNvPr id="5" name="Tijdelijke aanduiding voor voettekst 4">
            <a:extLst>
              <a:ext uri="{FF2B5EF4-FFF2-40B4-BE49-F238E27FC236}">
                <a16:creationId xmlns:a16="http://schemas.microsoft.com/office/drawing/2014/main" id="{45E2AD3D-5DB4-4480-B5AD-E79ECFC2E9F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2C2554-15D2-4724-A630-3587799F76EC}"/>
              </a:ext>
            </a:extLst>
          </p:cNvPr>
          <p:cNvSpPr>
            <a:spLocks noGrp="1"/>
          </p:cNvSpPr>
          <p:nvPr>
            <p:ph type="sldNum" sz="quarter" idx="12"/>
          </p:nvPr>
        </p:nvSpPr>
        <p:spPr/>
        <p:txBody>
          <a:bodyPr/>
          <a:lstStyle/>
          <a:p>
            <a:fld id="{6D4790AD-3336-49D9-B35E-8C2C8E3C3398}" type="slidenum">
              <a:rPr lang="nl-NL" smtClean="0"/>
              <a:t>‹nr.›</a:t>
            </a:fld>
            <a:endParaRPr lang="nl-NL"/>
          </a:p>
        </p:txBody>
      </p:sp>
    </p:spTree>
    <p:extLst>
      <p:ext uri="{BB962C8B-B14F-4D97-AF65-F5344CB8AC3E}">
        <p14:creationId xmlns:p14="http://schemas.microsoft.com/office/powerpoint/2010/main" val="85634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51AC7-ADCC-4498-A677-717E676AB6D0}" type="datetimeFigureOut">
              <a:rPr lang="nl-NL" smtClean="0"/>
              <a:t>3-4-2023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790AD-3336-49D9-B35E-8C2C8E3C3398}"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67847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evenementorganiseren.nl/artikel/routing-en-signing-op-uw-evenement-zo-doet-u-dat-257.html"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www.npo3fm.nl/nieuws/3fm-nieuws/ff91057d-1669-4866-985e-ec90ff22ebf7/hoe-beveilig-je-festivals-en-concerten-carl-vertelt-je-alles"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hetklassiek.nl/veiligheid-calamiteiten-evenementen/"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5" Type="http://schemas.openxmlformats.org/officeDocument/2006/relationships/image" Target="../media/image22.jpeg"/><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5.xml"/><Relationship Id="rId1" Type="http://schemas.openxmlformats.org/officeDocument/2006/relationships/video" Target="https://www.youtube.com/embed/9hguY7UTqnM?feature=oembed"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nderzoek: Facebook meest populaire platform om community te bouwen - inct">
            <a:extLst>
              <a:ext uri="{FF2B5EF4-FFF2-40B4-BE49-F238E27FC236}">
                <a16:creationId xmlns:a16="http://schemas.microsoft.com/office/drawing/2014/main" id="{CD40D178-525F-46BB-A37C-700DAB4240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64" r="11273" b="-1"/>
          <a:stretch/>
        </p:blipFill>
        <p:spPr bwMode="auto">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Community of Practice doorbreekt organisatie silos | TeamPowr">
            <a:extLst>
              <a:ext uri="{FF2B5EF4-FFF2-40B4-BE49-F238E27FC236}">
                <a16:creationId xmlns:a16="http://schemas.microsoft.com/office/drawing/2014/main" id="{F9DDDA8E-4186-4C4B-BF4F-564F900C88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18" r="-3" b="30565"/>
          <a:stretch/>
        </p:blipFill>
        <p:spPr bwMode="auto">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Ajax hoopt volgend jaar weer op broodnodige steun eigen fans in Den Haag -  Ajax1.nl">
            <a:extLst>
              <a:ext uri="{FF2B5EF4-FFF2-40B4-BE49-F238E27FC236}">
                <a16:creationId xmlns:a16="http://schemas.microsoft.com/office/drawing/2014/main" id="{EDB5EBAD-B060-4DAF-BB5B-5AA7027F3E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8" r="1301" b="3"/>
          <a:stretch/>
        </p:blipFill>
        <p:spPr bwMode="auto">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5 Examples Of Community Success Measurements - National Volunteer And  Philanthropy Centre">
            <a:extLst>
              <a:ext uri="{FF2B5EF4-FFF2-40B4-BE49-F238E27FC236}">
                <a16:creationId xmlns:a16="http://schemas.microsoft.com/office/drawing/2014/main" id="{7BB4C9D5-6A0F-4119-A5F6-64C462FC56A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728" r="14829"/>
          <a:stretch/>
        </p:blipFill>
        <p:spPr bwMode="auto">
          <a:xfrm>
            <a:off x="1" y="2660089"/>
            <a:ext cx="7122523" cy="4197911"/>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3C881CC-B262-49B2-8826-7B1D889D7612}"/>
              </a:ext>
            </a:extLst>
          </p:cNvPr>
          <p:cNvSpPr>
            <a:spLocks noGrp="1"/>
          </p:cNvSpPr>
          <p:nvPr>
            <p:ph type="ctrTitle"/>
          </p:nvPr>
        </p:nvSpPr>
        <p:spPr>
          <a:xfrm>
            <a:off x="6096000" y="4189864"/>
            <a:ext cx="5520518" cy="2163872"/>
          </a:xfrm>
        </p:spPr>
        <p:txBody>
          <a:bodyPr anchor="t">
            <a:normAutofit/>
          </a:bodyPr>
          <a:lstStyle/>
          <a:p>
            <a:pPr algn="r"/>
            <a:r>
              <a:rPr lang="nl-NL" sz="3500" dirty="0">
                <a:solidFill>
                  <a:srgbClr val="7030A0"/>
                </a:solidFill>
              </a:rPr>
              <a:t>Herhaling en </a:t>
            </a:r>
            <a:br>
              <a:rPr lang="nl-NL" sz="3500" dirty="0">
                <a:solidFill>
                  <a:srgbClr val="7030A0"/>
                </a:solidFill>
              </a:rPr>
            </a:br>
            <a:r>
              <a:rPr lang="nl-NL" sz="3500" dirty="0">
                <a:solidFill>
                  <a:srgbClr val="7030A0"/>
                </a:solidFill>
              </a:rPr>
              <a:t>de laatste begrippen</a:t>
            </a:r>
            <a:endParaRPr lang="nl-NL" sz="3500" dirty="0"/>
          </a:p>
        </p:txBody>
      </p:sp>
      <p:pic>
        <p:nvPicPr>
          <p:cNvPr id="1032" name="Picture 8" descr="Scouting Hoogeveen 75 jaar: &amp;#39;We zijn er trots op dat we buitenbeentjes  zijn&amp;#39; - RTV Drenthe">
            <a:extLst>
              <a:ext uri="{FF2B5EF4-FFF2-40B4-BE49-F238E27FC236}">
                <a16:creationId xmlns:a16="http://schemas.microsoft.com/office/drawing/2014/main" id="{D409BE35-6E89-4F07-BF72-7B96A8E938C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3725" b="3"/>
          <a:stretch/>
        </p:blipFill>
        <p:spPr bwMode="auto">
          <a:xfrm>
            <a:off x="2261968"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a:noFill/>
          <a:extLst>
            <a:ext uri="{909E8E84-426E-40DD-AFC4-6F175D3DCCD1}">
              <a14:hiddenFill xmlns:a14="http://schemas.microsoft.com/office/drawing/2010/main">
                <a:solidFill>
                  <a:srgbClr val="FFFFFF"/>
                </a:solidFill>
              </a14:hiddenFill>
            </a:ext>
          </a:extLst>
        </p:spPr>
      </p:pic>
      <p:sp>
        <p:nvSpPr>
          <p:cNvPr id="6" name="Ondertitel 2">
            <a:extLst>
              <a:ext uri="{FF2B5EF4-FFF2-40B4-BE49-F238E27FC236}">
                <a16:creationId xmlns:a16="http://schemas.microsoft.com/office/drawing/2014/main" id="{CBB6F9A0-7989-07AF-0165-CCE1AF332AFE}"/>
              </a:ext>
            </a:extLst>
          </p:cNvPr>
          <p:cNvSpPr>
            <a:spLocks noGrp="1"/>
          </p:cNvSpPr>
          <p:nvPr/>
        </p:nvSpPr>
        <p:spPr>
          <a:xfrm>
            <a:off x="7381876" y="3360587"/>
            <a:ext cx="4234642" cy="826661"/>
          </a:xfrm>
          <a:prstGeom prst="rect">
            <a:avLst/>
          </a:prstGeom>
        </p:spPr>
        <p:txBody>
          <a:bodyPr vert="horz" lIns="91440" tIns="45720" rIns="91440" bIns="45720" rtlCol="0" anchor="b">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dirty="0"/>
              <a:t>de community verbonden</a:t>
            </a:r>
          </a:p>
          <a:p>
            <a:pPr algn="r"/>
            <a:r>
              <a:rPr lang="nl-NL" sz="3500" b="1" dirty="0" err="1"/>
              <a:t>expertvak</a:t>
            </a:r>
            <a:r>
              <a:rPr lang="nl-NL" sz="3500" b="1" dirty="0"/>
              <a:t>: Vrijetijd</a:t>
            </a:r>
          </a:p>
        </p:txBody>
      </p:sp>
    </p:spTree>
    <p:extLst>
      <p:ext uri="{BB962C8B-B14F-4D97-AF65-F5344CB8AC3E}">
        <p14:creationId xmlns:p14="http://schemas.microsoft.com/office/powerpoint/2010/main" val="43294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606C2-5BF9-4C01-B02F-0495AB573A26}"/>
              </a:ext>
            </a:extLst>
          </p:cNvPr>
          <p:cNvSpPr>
            <a:spLocks noGrp="1"/>
          </p:cNvSpPr>
          <p:nvPr>
            <p:ph type="title"/>
          </p:nvPr>
        </p:nvSpPr>
        <p:spPr/>
        <p:txBody>
          <a:bodyPr/>
          <a:lstStyle/>
          <a:p>
            <a:r>
              <a:rPr lang="nl-NL" b="1"/>
              <a:t>Vandaag</a:t>
            </a:r>
          </a:p>
        </p:txBody>
      </p:sp>
      <p:sp>
        <p:nvSpPr>
          <p:cNvPr id="3" name="Tijdelijke aanduiding voor inhoud 2">
            <a:extLst>
              <a:ext uri="{FF2B5EF4-FFF2-40B4-BE49-F238E27FC236}">
                <a16:creationId xmlns:a16="http://schemas.microsoft.com/office/drawing/2014/main" id="{76D380B1-7184-4AD7-96A8-5D421148340A}"/>
              </a:ext>
            </a:extLst>
          </p:cNvPr>
          <p:cNvSpPr>
            <a:spLocks noGrp="1"/>
          </p:cNvSpPr>
          <p:nvPr>
            <p:ph idx="1"/>
          </p:nvPr>
        </p:nvSpPr>
        <p:spPr/>
        <p:txBody>
          <a:bodyPr>
            <a:normAutofit/>
          </a:bodyPr>
          <a:lstStyle/>
          <a:p>
            <a:r>
              <a:rPr lang="nl-NL" dirty="0"/>
              <a:t>Veiligheid</a:t>
            </a:r>
          </a:p>
          <a:p>
            <a:r>
              <a:rPr lang="nl-NL" dirty="0"/>
              <a:t>Risicoanalyse</a:t>
            </a:r>
          </a:p>
          <a:p>
            <a:r>
              <a:rPr lang="nl-NL" dirty="0" err="1"/>
              <a:t>Signing</a:t>
            </a:r>
            <a:endParaRPr lang="nl-NL" dirty="0"/>
          </a:p>
          <a:p>
            <a:endParaRPr lang="nl-NL" dirty="0"/>
          </a:p>
          <a:p>
            <a:endParaRPr lang="nl-NL" dirty="0"/>
          </a:p>
        </p:txBody>
      </p:sp>
    </p:spTree>
    <p:extLst>
      <p:ext uri="{BB962C8B-B14F-4D97-AF65-F5344CB8AC3E}">
        <p14:creationId xmlns:p14="http://schemas.microsoft.com/office/powerpoint/2010/main" val="1364888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6344B-980C-8AAC-46B8-AB5EB0DEBF07}"/>
              </a:ext>
            </a:extLst>
          </p:cNvPr>
          <p:cNvSpPr>
            <a:spLocks noGrp="1"/>
          </p:cNvSpPr>
          <p:nvPr>
            <p:ph type="title"/>
          </p:nvPr>
        </p:nvSpPr>
        <p:spPr/>
        <p:txBody>
          <a:bodyPr/>
          <a:lstStyle/>
          <a:p>
            <a:r>
              <a:rPr lang="nl-NL" dirty="0">
                <a:solidFill>
                  <a:srgbClr val="7030A0"/>
                </a:solidFill>
              </a:rPr>
              <a:t>Risicoanalyse</a:t>
            </a:r>
          </a:p>
        </p:txBody>
      </p:sp>
      <p:sp>
        <p:nvSpPr>
          <p:cNvPr id="3" name="Tijdelijke aanduiding voor inhoud 2">
            <a:extLst>
              <a:ext uri="{FF2B5EF4-FFF2-40B4-BE49-F238E27FC236}">
                <a16:creationId xmlns:a16="http://schemas.microsoft.com/office/drawing/2014/main" id="{8ADA450D-EFF6-B607-6F5D-31CA3D221407}"/>
              </a:ext>
            </a:extLst>
          </p:cNvPr>
          <p:cNvSpPr>
            <a:spLocks noGrp="1"/>
          </p:cNvSpPr>
          <p:nvPr>
            <p:ph idx="1"/>
          </p:nvPr>
        </p:nvSpPr>
        <p:spPr/>
        <p:txBody>
          <a:bodyPr>
            <a:normAutofit/>
          </a:bodyPr>
          <a:lstStyle/>
          <a:p>
            <a:pPr marL="0" indent="0" algn="ctr">
              <a:buNone/>
            </a:pPr>
            <a:r>
              <a:rPr lang="nl-NL" dirty="0"/>
              <a:t>Een risico = </a:t>
            </a:r>
            <a:r>
              <a:rPr lang="nl-NL" b="1" dirty="0"/>
              <a:t>kans</a:t>
            </a:r>
            <a:r>
              <a:rPr lang="nl-NL" dirty="0"/>
              <a:t> </a:t>
            </a:r>
            <a:r>
              <a:rPr lang="nl-NL" i="1" dirty="0"/>
              <a:t>x</a:t>
            </a:r>
            <a:r>
              <a:rPr lang="nl-NL" dirty="0"/>
              <a:t> </a:t>
            </a:r>
            <a:r>
              <a:rPr lang="nl-NL" b="1" dirty="0"/>
              <a:t>gevolg</a:t>
            </a:r>
          </a:p>
          <a:p>
            <a:pPr marL="0" indent="0" algn="ctr">
              <a:buNone/>
            </a:pPr>
            <a:endParaRPr lang="nl-NL" dirty="0"/>
          </a:p>
          <a:p>
            <a:pPr marL="0" indent="0" algn="ctr">
              <a:buNone/>
            </a:pPr>
            <a:r>
              <a:rPr lang="nl-NL" dirty="0"/>
              <a:t>Hoe groot is de </a:t>
            </a:r>
            <a:r>
              <a:rPr lang="nl-NL" b="1" dirty="0"/>
              <a:t>kans</a:t>
            </a:r>
            <a:r>
              <a:rPr lang="nl-NL" dirty="0"/>
              <a:t> dat een risico daadwerkelijk plaatsvind?</a:t>
            </a:r>
          </a:p>
          <a:p>
            <a:pPr marL="0" indent="0" algn="ctr">
              <a:buNone/>
            </a:pPr>
            <a:endParaRPr lang="nl-NL" dirty="0"/>
          </a:p>
          <a:p>
            <a:pPr marL="0" indent="0" algn="ctr">
              <a:buNone/>
            </a:pPr>
            <a:r>
              <a:rPr lang="nl-NL" dirty="0"/>
              <a:t>En als het plaatsvind hoe groot is het </a:t>
            </a:r>
            <a:r>
              <a:rPr lang="nl-NL" b="1" dirty="0"/>
              <a:t>gevolg</a:t>
            </a:r>
            <a:r>
              <a:rPr lang="nl-NL" dirty="0"/>
              <a:t> (effect) daarvan?</a:t>
            </a:r>
          </a:p>
          <a:p>
            <a:pPr marL="0" indent="0" algn="ctr">
              <a:buNone/>
            </a:pPr>
            <a:endParaRPr lang="nl-NL" dirty="0"/>
          </a:p>
        </p:txBody>
      </p:sp>
    </p:spTree>
    <p:extLst>
      <p:ext uri="{BB962C8B-B14F-4D97-AF65-F5344CB8AC3E}">
        <p14:creationId xmlns:p14="http://schemas.microsoft.com/office/powerpoint/2010/main" val="1961805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6344B-980C-8AAC-46B8-AB5EB0DEBF07}"/>
              </a:ext>
            </a:extLst>
          </p:cNvPr>
          <p:cNvSpPr>
            <a:spLocks noGrp="1"/>
          </p:cNvSpPr>
          <p:nvPr>
            <p:ph type="title"/>
          </p:nvPr>
        </p:nvSpPr>
        <p:spPr/>
        <p:txBody>
          <a:bodyPr/>
          <a:lstStyle/>
          <a:p>
            <a:r>
              <a:rPr lang="nl-NL" dirty="0">
                <a:solidFill>
                  <a:srgbClr val="7030A0"/>
                </a:solidFill>
              </a:rPr>
              <a:t>Risicoanalyse - </a:t>
            </a:r>
            <a:r>
              <a:rPr lang="nl-NL" b="1" dirty="0">
                <a:solidFill>
                  <a:srgbClr val="7030A0"/>
                </a:solidFill>
              </a:rPr>
              <a:t>stappen</a:t>
            </a:r>
          </a:p>
        </p:txBody>
      </p:sp>
      <p:sp>
        <p:nvSpPr>
          <p:cNvPr id="3" name="Tijdelijke aanduiding voor inhoud 2">
            <a:extLst>
              <a:ext uri="{FF2B5EF4-FFF2-40B4-BE49-F238E27FC236}">
                <a16:creationId xmlns:a16="http://schemas.microsoft.com/office/drawing/2014/main" id="{8ADA450D-EFF6-B607-6F5D-31CA3D221407}"/>
              </a:ext>
            </a:extLst>
          </p:cNvPr>
          <p:cNvSpPr>
            <a:spLocks noGrp="1"/>
          </p:cNvSpPr>
          <p:nvPr>
            <p:ph idx="1"/>
          </p:nvPr>
        </p:nvSpPr>
        <p:spPr/>
        <p:txBody>
          <a:bodyPr/>
          <a:lstStyle/>
          <a:p>
            <a:pPr marL="0" indent="0">
              <a:buNone/>
            </a:pPr>
            <a:r>
              <a:rPr lang="nl-NL" dirty="0"/>
              <a:t>De stappen van het uitvoeren risicoanalyse</a:t>
            </a:r>
          </a:p>
          <a:p>
            <a:pPr marL="0" indent="0">
              <a:buNone/>
            </a:pPr>
            <a:endParaRPr lang="nl-NL" dirty="0"/>
          </a:p>
          <a:p>
            <a:pPr marL="0" indent="0">
              <a:buNone/>
            </a:pPr>
            <a:r>
              <a:rPr lang="nl-NL" b="1" dirty="0"/>
              <a:t>Stap 1</a:t>
            </a:r>
            <a:r>
              <a:rPr lang="nl-NL" dirty="0"/>
              <a:t>. Inventariseer de risico’s (beschrijvende deel)</a:t>
            </a:r>
          </a:p>
          <a:p>
            <a:pPr marL="0" indent="0">
              <a:buNone/>
            </a:pPr>
            <a:r>
              <a:rPr lang="nl-NL" b="1" dirty="0"/>
              <a:t>Stap 2</a:t>
            </a:r>
            <a:r>
              <a:rPr lang="nl-NL" dirty="0"/>
              <a:t>. Beoordeel de risico’s (risicomatrix)</a:t>
            </a:r>
          </a:p>
          <a:p>
            <a:pPr marL="0" indent="0">
              <a:buNone/>
            </a:pPr>
            <a:r>
              <a:rPr lang="nl-NL" b="1" dirty="0"/>
              <a:t>Stap 3</a:t>
            </a:r>
            <a:r>
              <a:rPr lang="nl-NL" dirty="0"/>
              <a:t>. Beheers de risico’s</a:t>
            </a:r>
          </a:p>
          <a:p>
            <a:pPr marL="0" indent="0">
              <a:buNone/>
            </a:pPr>
            <a:r>
              <a:rPr lang="nl-NL" b="1" dirty="0"/>
              <a:t>Stap 4</a:t>
            </a:r>
            <a:r>
              <a:rPr lang="nl-NL" dirty="0"/>
              <a:t>. Voer de passende maatregelen uit</a:t>
            </a:r>
          </a:p>
          <a:p>
            <a:pPr marL="0" indent="0">
              <a:buNone/>
            </a:pPr>
            <a:r>
              <a:rPr lang="nl-NL" b="1" dirty="0"/>
              <a:t>Stap 5</a:t>
            </a:r>
            <a:r>
              <a:rPr lang="nl-NL" dirty="0"/>
              <a:t>. Evalueer de risico’s achteraf</a:t>
            </a:r>
          </a:p>
        </p:txBody>
      </p:sp>
    </p:spTree>
    <p:extLst>
      <p:ext uri="{BB962C8B-B14F-4D97-AF65-F5344CB8AC3E}">
        <p14:creationId xmlns:p14="http://schemas.microsoft.com/office/powerpoint/2010/main" val="545326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6344B-980C-8AAC-46B8-AB5EB0DEBF07}"/>
              </a:ext>
            </a:extLst>
          </p:cNvPr>
          <p:cNvSpPr>
            <a:spLocks noGrp="1"/>
          </p:cNvSpPr>
          <p:nvPr>
            <p:ph type="title"/>
          </p:nvPr>
        </p:nvSpPr>
        <p:spPr/>
        <p:txBody>
          <a:bodyPr/>
          <a:lstStyle/>
          <a:p>
            <a:r>
              <a:rPr lang="nl-NL" dirty="0">
                <a:solidFill>
                  <a:srgbClr val="7030A0"/>
                </a:solidFill>
              </a:rPr>
              <a:t>Risicoanalyse – </a:t>
            </a:r>
            <a:r>
              <a:rPr lang="nl-NL" b="1" dirty="0">
                <a:solidFill>
                  <a:srgbClr val="7030A0"/>
                </a:solidFill>
              </a:rPr>
              <a:t>stap 1</a:t>
            </a:r>
          </a:p>
        </p:txBody>
      </p:sp>
      <p:sp>
        <p:nvSpPr>
          <p:cNvPr id="3" name="Tijdelijke aanduiding voor inhoud 2">
            <a:extLst>
              <a:ext uri="{FF2B5EF4-FFF2-40B4-BE49-F238E27FC236}">
                <a16:creationId xmlns:a16="http://schemas.microsoft.com/office/drawing/2014/main" id="{8ADA450D-EFF6-B607-6F5D-31CA3D221407}"/>
              </a:ext>
            </a:extLst>
          </p:cNvPr>
          <p:cNvSpPr>
            <a:spLocks noGrp="1"/>
          </p:cNvSpPr>
          <p:nvPr>
            <p:ph idx="1"/>
          </p:nvPr>
        </p:nvSpPr>
        <p:spPr>
          <a:xfrm>
            <a:off x="838200" y="1825625"/>
            <a:ext cx="10515600" cy="4752156"/>
          </a:xfrm>
        </p:spPr>
        <p:txBody>
          <a:bodyPr>
            <a:noAutofit/>
          </a:bodyPr>
          <a:lstStyle/>
          <a:p>
            <a:pPr marL="0" indent="0">
              <a:buNone/>
            </a:pPr>
            <a:r>
              <a:rPr lang="nl-NL" sz="2100" dirty="0"/>
              <a:t>Ieder evenement is anders. Daarom is er geen vaste checklist waarmee alle risico’s van een evenement zijn af te dekken. </a:t>
            </a:r>
            <a:br>
              <a:rPr lang="nl-NL" sz="2100" dirty="0"/>
            </a:br>
            <a:br>
              <a:rPr lang="nl-NL" sz="2100" dirty="0"/>
            </a:br>
            <a:r>
              <a:rPr lang="nl-NL" sz="2100" dirty="0"/>
              <a:t>Om de risico’s te inventariseren kan je om te beginnen een checklist opstellen. </a:t>
            </a:r>
            <a:br>
              <a:rPr lang="nl-NL" sz="2100" dirty="0"/>
            </a:br>
            <a:r>
              <a:rPr lang="nl-NL" sz="2100" dirty="0"/>
              <a:t>Voor een evenement zoals een festival moet je in ieder geval rekening houden met deze </a:t>
            </a:r>
            <a:r>
              <a:rPr lang="nl-NL" sz="2100" b="1" dirty="0"/>
              <a:t>risicofactoren</a:t>
            </a:r>
            <a:r>
              <a:rPr lang="nl-NL" sz="2100" dirty="0"/>
              <a:t>:</a:t>
            </a:r>
          </a:p>
          <a:p>
            <a:pPr>
              <a:buFontTx/>
              <a:buChar char="-"/>
            </a:pPr>
            <a:r>
              <a:rPr lang="nl-NL" sz="2100" dirty="0"/>
              <a:t>Weer, seizoen</a:t>
            </a:r>
          </a:p>
          <a:p>
            <a:pPr>
              <a:buFontTx/>
              <a:buChar char="-"/>
            </a:pPr>
            <a:r>
              <a:rPr lang="nl-NL" sz="2100" dirty="0"/>
              <a:t>Bereikbaarheid; mobiliteit, parkeren</a:t>
            </a:r>
          </a:p>
          <a:p>
            <a:pPr>
              <a:buFontTx/>
              <a:buChar char="-"/>
            </a:pPr>
            <a:r>
              <a:rPr lang="nl-NL" sz="2100" dirty="0"/>
              <a:t>Omgeving: stedelijk, landelijk, natuur</a:t>
            </a:r>
          </a:p>
          <a:p>
            <a:pPr>
              <a:buFontTx/>
              <a:buChar char="-"/>
            </a:pPr>
            <a:r>
              <a:rPr lang="nl-NL" sz="2100" dirty="0"/>
              <a:t>Locatie*: capaciteit, kansen en beperkingen, ingang en uitgang</a:t>
            </a:r>
          </a:p>
          <a:p>
            <a:pPr>
              <a:buFontTx/>
              <a:buChar char="-"/>
            </a:pPr>
            <a:r>
              <a:rPr lang="nl-NL" sz="2100" dirty="0"/>
              <a:t>Infrastructuur: wegen, elektra, water, afvoer, riool</a:t>
            </a:r>
          </a:p>
          <a:p>
            <a:pPr>
              <a:buFontTx/>
              <a:buChar char="-"/>
            </a:pPr>
            <a:r>
              <a:rPr lang="nl-NL" sz="2100" dirty="0"/>
              <a:t>Veiligheid: </a:t>
            </a:r>
            <a:r>
              <a:rPr lang="nl-NL" sz="2100" dirty="0" err="1"/>
              <a:t>ehbo</a:t>
            </a:r>
            <a:r>
              <a:rPr lang="nl-NL" sz="2100" dirty="0"/>
              <a:t>, </a:t>
            </a:r>
            <a:r>
              <a:rPr lang="nl-NL" sz="2100" dirty="0" err="1"/>
              <a:t>bpv</a:t>
            </a:r>
            <a:r>
              <a:rPr lang="nl-NL" sz="2100" dirty="0"/>
              <a:t>, beveiliging, brandweer, ambulance</a:t>
            </a:r>
          </a:p>
          <a:p>
            <a:pPr>
              <a:buFontTx/>
              <a:buChar char="-"/>
            </a:pPr>
            <a:r>
              <a:rPr lang="nl-NL" sz="2100" dirty="0"/>
              <a:t>Stakeholders; levering, betrouwbaarheid, voorraad</a:t>
            </a:r>
          </a:p>
        </p:txBody>
      </p:sp>
    </p:spTree>
    <p:extLst>
      <p:ext uri="{BB962C8B-B14F-4D97-AF65-F5344CB8AC3E}">
        <p14:creationId xmlns:p14="http://schemas.microsoft.com/office/powerpoint/2010/main" val="811020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6344B-980C-8AAC-46B8-AB5EB0DEBF07}"/>
              </a:ext>
            </a:extLst>
          </p:cNvPr>
          <p:cNvSpPr>
            <a:spLocks noGrp="1"/>
          </p:cNvSpPr>
          <p:nvPr>
            <p:ph type="title"/>
          </p:nvPr>
        </p:nvSpPr>
        <p:spPr/>
        <p:txBody>
          <a:bodyPr/>
          <a:lstStyle/>
          <a:p>
            <a:r>
              <a:rPr lang="nl-NL" dirty="0">
                <a:solidFill>
                  <a:srgbClr val="7030A0"/>
                </a:solidFill>
              </a:rPr>
              <a:t>Risicoanalyse – </a:t>
            </a:r>
            <a:r>
              <a:rPr lang="nl-NL" b="1" dirty="0">
                <a:solidFill>
                  <a:srgbClr val="7030A0"/>
                </a:solidFill>
              </a:rPr>
              <a:t>stap 1</a:t>
            </a:r>
          </a:p>
        </p:txBody>
      </p:sp>
      <p:sp>
        <p:nvSpPr>
          <p:cNvPr id="3" name="Tijdelijke aanduiding voor inhoud 2">
            <a:extLst>
              <a:ext uri="{FF2B5EF4-FFF2-40B4-BE49-F238E27FC236}">
                <a16:creationId xmlns:a16="http://schemas.microsoft.com/office/drawing/2014/main" id="{8ADA450D-EFF6-B607-6F5D-31CA3D221407}"/>
              </a:ext>
            </a:extLst>
          </p:cNvPr>
          <p:cNvSpPr>
            <a:spLocks noGrp="1"/>
          </p:cNvSpPr>
          <p:nvPr>
            <p:ph idx="1"/>
          </p:nvPr>
        </p:nvSpPr>
        <p:spPr>
          <a:xfrm>
            <a:off x="838200" y="1825625"/>
            <a:ext cx="10515600" cy="4752156"/>
          </a:xfrm>
        </p:spPr>
        <p:txBody>
          <a:bodyPr>
            <a:normAutofit/>
          </a:bodyPr>
          <a:lstStyle/>
          <a:p>
            <a:pPr marL="0" indent="0">
              <a:buNone/>
            </a:pPr>
            <a:r>
              <a:rPr lang="nl-NL" dirty="0"/>
              <a:t>De checklist vul je aan door informatie die je vergaart. Dit doe je door bijvoorbeeld:</a:t>
            </a:r>
            <a:br>
              <a:rPr lang="nl-NL" dirty="0"/>
            </a:br>
            <a:endParaRPr lang="nl-NL" dirty="0"/>
          </a:p>
          <a:p>
            <a:r>
              <a:rPr lang="nl-NL" dirty="0"/>
              <a:t>De evaluaties van voorgaande jaren te bekijken. </a:t>
            </a:r>
          </a:p>
          <a:p>
            <a:r>
              <a:rPr lang="nl-NL" dirty="0"/>
              <a:t>Een gesprek aan te gaan met de gemeenten, brandweer of andere instantie.</a:t>
            </a:r>
          </a:p>
          <a:p>
            <a:r>
              <a:rPr lang="nl-NL" dirty="0"/>
              <a:t>De organisator die een vergelijkbaar evenement heeft georganiseerd interviewen. </a:t>
            </a:r>
          </a:p>
          <a:p>
            <a:r>
              <a:rPr lang="nl-NL" dirty="0"/>
              <a:t>Stakeholders en leveranciers bevragen. </a:t>
            </a:r>
          </a:p>
          <a:p>
            <a:r>
              <a:rPr lang="nl-NL" dirty="0"/>
              <a:t>Medewerkers om input vragen. </a:t>
            </a:r>
          </a:p>
          <a:p>
            <a:endParaRPr lang="nl-NL" dirty="0"/>
          </a:p>
          <a:p>
            <a:endParaRPr lang="nl-NL" dirty="0"/>
          </a:p>
        </p:txBody>
      </p:sp>
    </p:spTree>
    <p:extLst>
      <p:ext uri="{BB962C8B-B14F-4D97-AF65-F5344CB8AC3E}">
        <p14:creationId xmlns:p14="http://schemas.microsoft.com/office/powerpoint/2010/main" val="3825709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6344B-980C-8AAC-46B8-AB5EB0DEBF07}"/>
              </a:ext>
            </a:extLst>
          </p:cNvPr>
          <p:cNvSpPr>
            <a:spLocks noGrp="1"/>
          </p:cNvSpPr>
          <p:nvPr>
            <p:ph type="title"/>
          </p:nvPr>
        </p:nvSpPr>
        <p:spPr/>
        <p:txBody>
          <a:bodyPr/>
          <a:lstStyle/>
          <a:p>
            <a:r>
              <a:rPr lang="nl-NL" dirty="0">
                <a:solidFill>
                  <a:srgbClr val="7030A0"/>
                </a:solidFill>
              </a:rPr>
              <a:t>Risicoanalyse – </a:t>
            </a:r>
            <a:r>
              <a:rPr lang="nl-NL" b="1" dirty="0">
                <a:solidFill>
                  <a:srgbClr val="7030A0"/>
                </a:solidFill>
              </a:rPr>
              <a:t>stap 1</a:t>
            </a:r>
          </a:p>
        </p:txBody>
      </p:sp>
      <p:sp>
        <p:nvSpPr>
          <p:cNvPr id="3" name="Tijdelijke aanduiding voor inhoud 2">
            <a:extLst>
              <a:ext uri="{FF2B5EF4-FFF2-40B4-BE49-F238E27FC236}">
                <a16:creationId xmlns:a16="http://schemas.microsoft.com/office/drawing/2014/main" id="{8ADA450D-EFF6-B607-6F5D-31CA3D221407}"/>
              </a:ext>
            </a:extLst>
          </p:cNvPr>
          <p:cNvSpPr>
            <a:spLocks noGrp="1"/>
          </p:cNvSpPr>
          <p:nvPr>
            <p:ph idx="1"/>
          </p:nvPr>
        </p:nvSpPr>
        <p:spPr>
          <a:xfrm>
            <a:off x="838200" y="1825625"/>
            <a:ext cx="11353800" cy="4351338"/>
          </a:xfrm>
        </p:spPr>
        <p:txBody>
          <a:bodyPr>
            <a:normAutofit/>
          </a:bodyPr>
          <a:lstStyle/>
          <a:p>
            <a:pPr marL="0" indent="0">
              <a:buNone/>
            </a:pPr>
            <a:r>
              <a:rPr lang="nl-NL" dirty="0"/>
              <a:t>Nadat er een zo compleet mogelijke checklist is worden de punten van die checklist uitgewerkt in het </a:t>
            </a:r>
            <a:r>
              <a:rPr lang="nl-NL" b="1" dirty="0"/>
              <a:t>beschrijvende deel </a:t>
            </a:r>
            <a:r>
              <a:rPr lang="nl-NL" dirty="0"/>
              <a:t>van de risicoanalyse.</a:t>
            </a:r>
          </a:p>
          <a:p>
            <a:pPr>
              <a:buFontTx/>
              <a:buChar char="-"/>
            </a:pPr>
            <a:endParaRPr lang="nl-NL" dirty="0"/>
          </a:p>
          <a:p>
            <a:pPr marL="0" indent="0">
              <a:buNone/>
            </a:pPr>
            <a:r>
              <a:rPr lang="nl-NL" i="1" dirty="0"/>
              <a:t>* Voor écht kleinschalige evenementen met minder dan ~100 te verwachtten bezoekers zijn niet alle risicofactoren relevant. En is een uitgebreide aanpak en inventarisatie niet nodig.</a:t>
            </a:r>
          </a:p>
          <a:p>
            <a:pPr marL="0" indent="0">
              <a:buNone/>
            </a:pPr>
            <a:r>
              <a:rPr lang="nl-NL" i="1" dirty="0"/>
              <a:t>Maar ook bij kleine evenementen moet er ALTIJD gedacht worden aan de veiligheid in de voorbereiding.</a:t>
            </a:r>
          </a:p>
        </p:txBody>
      </p:sp>
    </p:spTree>
    <p:extLst>
      <p:ext uri="{BB962C8B-B14F-4D97-AF65-F5344CB8AC3E}">
        <p14:creationId xmlns:p14="http://schemas.microsoft.com/office/powerpoint/2010/main" val="293249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6344B-980C-8AAC-46B8-AB5EB0DEBF07}"/>
              </a:ext>
            </a:extLst>
          </p:cNvPr>
          <p:cNvSpPr>
            <a:spLocks noGrp="1"/>
          </p:cNvSpPr>
          <p:nvPr>
            <p:ph type="title"/>
          </p:nvPr>
        </p:nvSpPr>
        <p:spPr/>
        <p:txBody>
          <a:bodyPr/>
          <a:lstStyle/>
          <a:p>
            <a:r>
              <a:rPr lang="nl-NL" dirty="0">
                <a:solidFill>
                  <a:srgbClr val="7030A0"/>
                </a:solidFill>
              </a:rPr>
              <a:t>Risicoanalyse – </a:t>
            </a:r>
            <a:r>
              <a:rPr lang="nl-NL" b="1" dirty="0">
                <a:solidFill>
                  <a:srgbClr val="7030A0"/>
                </a:solidFill>
              </a:rPr>
              <a:t>stap 2</a:t>
            </a:r>
          </a:p>
        </p:txBody>
      </p:sp>
      <p:sp>
        <p:nvSpPr>
          <p:cNvPr id="3" name="Tijdelijke aanduiding voor inhoud 2">
            <a:extLst>
              <a:ext uri="{FF2B5EF4-FFF2-40B4-BE49-F238E27FC236}">
                <a16:creationId xmlns:a16="http://schemas.microsoft.com/office/drawing/2014/main" id="{8ADA450D-EFF6-B607-6F5D-31CA3D221407}"/>
              </a:ext>
            </a:extLst>
          </p:cNvPr>
          <p:cNvSpPr>
            <a:spLocks noGrp="1"/>
          </p:cNvSpPr>
          <p:nvPr>
            <p:ph idx="1"/>
          </p:nvPr>
        </p:nvSpPr>
        <p:spPr>
          <a:xfrm>
            <a:off x="838199" y="1825625"/>
            <a:ext cx="11114315" cy="4752156"/>
          </a:xfrm>
        </p:spPr>
        <p:txBody>
          <a:bodyPr>
            <a:normAutofit/>
          </a:bodyPr>
          <a:lstStyle/>
          <a:p>
            <a:pPr marL="0" indent="0">
              <a:buNone/>
            </a:pPr>
            <a:r>
              <a:rPr lang="nl-NL" sz="2400" dirty="0"/>
              <a:t>Op basis van deze risicoanalyse wordt de risicomatrix ingevuld. </a:t>
            </a:r>
            <a:br>
              <a:rPr lang="nl-NL" sz="2400" dirty="0"/>
            </a:br>
            <a:r>
              <a:rPr lang="nl-NL" sz="2400" dirty="0"/>
              <a:t>In de risicomatrix worden: </a:t>
            </a:r>
          </a:p>
          <a:p>
            <a:pPr marL="514350" indent="-514350">
              <a:buAutoNum type="arabicPeriod"/>
            </a:pPr>
            <a:r>
              <a:rPr lang="nl-NL" sz="2400" dirty="0"/>
              <a:t>De potentiële risico's tijdens het evenement benoemd.</a:t>
            </a:r>
          </a:p>
          <a:p>
            <a:pPr marL="514350" indent="-514350">
              <a:buAutoNum type="arabicPeriod"/>
            </a:pPr>
            <a:r>
              <a:rPr lang="nl-NL" sz="2400" dirty="0"/>
              <a:t>Inschatting van de </a:t>
            </a:r>
            <a:r>
              <a:rPr lang="nl-NL" sz="2400" b="1" dirty="0"/>
              <a:t>ernst</a:t>
            </a:r>
            <a:r>
              <a:rPr lang="nl-NL" sz="2400" dirty="0"/>
              <a:t> van het risico (</a:t>
            </a:r>
            <a:r>
              <a:rPr lang="nl-NL" sz="2400" b="1" dirty="0">
                <a:solidFill>
                  <a:srgbClr val="7030A0"/>
                </a:solidFill>
              </a:rPr>
              <a:t>risicokans</a:t>
            </a:r>
            <a:r>
              <a:rPr lang="nl-NL" sz="2400" dirty="0"/>
              <a:t>): </a:t>
            </a:r>
            <a:br>
              <a:rPr lang="nl-NL" sz="2400" dirty="0"/>
            </a:br>
            <a:r>
              <a:rPr lang="nl-NL" sz="2400" dirty="0"/>
              <a:t>laag – middel - hoog </a:t>
            </a:r>
          </a:p>
          <a:p>
            <a:pPr marL="514350" indent="-514350">
              <a:buAutoNum type="arabicPeriod"/>
            </a:pPr>
            <a:r>
              <a:rPr lang="nl-NL" sz="2400" dirty="0"/>
              <a:t>Inschatting van wel hoe groot de </a:t>
            </a:r>
            <a:r>
              <a:rPr lang="nl-NL" sz="2400" b="1" dirty="0"/>
              <a:t>prioriteit</a:t>
            </a:r>
            <a:r>
              <a:rPr lang="nl-NL" sz="2400" dirty="0"/>
              <a:t> moet zijn om de risicofactor aan te pakken (</a:t>
            </a:r>
            <a:r>
              <a:rPr lang="nl-NL" sz="2400" b="1" dirty="0">
                <a:solidFill>
                  <a:srgbClr val="7030A0"/>
                </a:solidFill>
              </a:rPr>
              <a:t>risicogevolg</a:t>
            </a:r>
            <a:r>
              <a:rPr lang="nl-NL" sz="2400" dirty="0"/>
              <a:t>)</a:t>
            </a:r>
            <a:br>
              <a:rPr lang="nl-NL" sz="2400" dirty="0"/>
            </a:br>
            <a:r>
              <a:rPr lang="nl-NL" sz="2400" dirty="0"/>
              <a:t>laag – middel – hoog</a:t>
            </a:r>
          </a:p>
          <a:p>
            <a:pPr marL="0" indent="0">
              <a:buNone/>
            </a:pPr>
            <a:endParaRPr lang="nl-NL" sz="2400" dirty="0"/>
          </a:p>
        </p:txBody>
      </p:sp>
    </p:spTree>
    <p:extLst>
      <p:ext uri="{BB962C8B-B14F-4D97-AF65-F5344CB8AC3E}">
        <p14:creationId xmlns:p14="http://schemas.microsoft.com/office/powerpoint/2010/main" val="3822137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6344B-980C-8AAC-46B8-AB5EB0DEBF07}"/>
              </a:ext>
            </a:extLst>
          </p:cNvPr>
          <p:cNvSpPr>
            <a:spLocks noGrp="1"/>
          </p:cNvSpPr>
          <p:nvPr>
            <p:ph type="title"/>
          </p:nvPr>
        </p:nvSpPr>
        <p:spPr/>
        <p:txBody>
          <a:bodyPr/>
          <a:lstStyle/>
          <a:p>
            <a:r>
              <a:rPr lang="nl-NL" dirty="0">
                <a:solidFill>
                  <a:srgbClr val="7030A0"/>
                </a:solidFill>
              </a:rPr>
              <a:t>Risicoanalyse – </a:t>
            </a:r>
            <a:r>
              <a:rPr lang="nl-NL" b="1" dirty="0">
                <a:solidFill>
                  <a:srgbClr val="7030A0"/>
                </a:solidFill>
              </a:rPr>
              <a:t>stap 2</a:t>
            </a:r>
            <a:br>
              <a:rPr lang="nl-NL" b="1" dirty="0">
                <a:solidFill>
                  <a:srgbClr val="7030A0"/>
                </a:solidFill>
              </a:rPr>
            </a:br>
            <a:r>
              <a:rPr lang="nl-NL" dirty="0">
                <a:solidFill>
                  <a:srgbClr val="7030A0"/>
                </a:solidFill>
              </a:rPr>
              <a:t>voorbeeld risicomatrix</a:t>
            </a:r>
          </a:p>
        </p:txBody>
      </p:sp>
      <p:graphicFrame>
        <p:nvGraphicFramePr>
          <p:cNvPr id="5" name="Tijdelijke aanduiding voor inhoud 4">
            <a:extLst>
              <a:ext uri="{FF2B5EF4-FFF2-40B4-BE49-F238E27FC236}">
                <a16:creationId xmlns:a16="http://schemas.microsoft.com/office/drawing/2014/main" id="{D4F8EBDC-205C-A932-AF80-6F7CF7B34DF5}"/>
              </a:ext>
            </a:extLst>
          </p:cNvPr>
          <p:cNvGraphicFramePr>
            <a:graphicFrameLocks noGrp="1"/>
          </p:cNvGraphicFramePr>
          <p:nvPr>
            <p:ph idx="1"/>
            <p:extLst>
              <p:ext uri="{D42A27DB-BD31-4B8C-83A1-F6EECF244321}">
                <p14:modId xmlns:p14="http://schemas.microsoft.com/office/powerpoint/2010/main" val="1143057594"/>
              </p:ext>
            </p:extLst>
          </p:nvPr>
        </p:nvGraphicFramePr>
        <p:xfrm>
          <a:off x="217714" y="1934482"/>
          <a:ext cx="11756573" cy="4119880"/>
        </p:xfrm>
        <a:graphic>
          <a:graphicData uri="http://schemas.openxmlformats.org/drawingml/2006/table">
            <a:tbl>
              <a:tblPr firstRow="1" bandRow="1">
                <a:tableStyleId>{5C22544A-7EE6-4342-B048-85BDC9FD1C3A}</a:tableStyleId>
              </a:tblPr>
              <a:tblGrid>
                <a:gridCol w="1360715">
                  <a:extLst>
                    <a:ext uri="{9D8B030D-6E8A-4147-A177-3AD203B41FA5}">
                      <a16:colId xmlns:a16="http://schemas.microsoft.com/office/drawing/2014/main" val="1497789101"/>
                    </a:ext>
                  </a:extLst>
                </a:gridCol>
                <a:gridCol w="2917371">
                  <a:extLst>
                    <a:ext uri="{9D8B030D-6E8A-4147-A177-3AD203B41FA5}">
                      <a16:colId xmlns:a16="http://schemas.microsoft.com/office/drawing/2014/main" val="263470080"/>
                    </a:ext>
                  </a:extLst>
                </a:gridCol>
                <a:gridCol w="4648200">
                  <a:extLst>
                    <a:ext uri="{9D8B030D-6E8A-4147-A177-3AD203B41FA5}">
                      <a16:colId xmlns:a16="http://schemas.microsoft.com/office/drawing/2014/main" val="861757189"/>
                    </a:ext>
                  </a:extLst>
                </a:gridCol>
                <a:gridCol w="1262743">
                  <a:extLst>
                    <a:ext uri="{9D8B030D-6E8A-4147-A177-3AD203B41FA5}">
                      <a16:colId xmlns:a16="http://schemas.microsoft.com/office/drawing/2014/main" val="193594135"/>
                    </a:ext>
                  </a:extLst>
                </a:gridCol>
                <a:gridCol w="1567544">
                  <a:extLst>
                    <a:ext uri="{9D8B030D-6E8A-4147-A177-3AD203B41FA5}">
                      <a16:colId xmlns:a16="http://schemas.microsoft.com/office/drawing/2014/main" val="3974129257"/>
                    </a:ext>
                  </a:extLst>
                </a:gridCol>
              </a:tblGrid>
              <a:tr h="370840">
                <a:tc>
                  <a:txBody>
                    <a:bodyPr/>
                    <a:lstStyle/>
                    <a:p>
                      <a:r>
                        <a:rPr lang="nl-NL" dirty="0"/>
                        <a:t>Risicofactor: </a:t>
                      </a:r>
                      <a:r>
                        <a:rPr lang="nl-NL" sz="1800" dirty="0"/>
                        <a:t>locatie</a:t>
                      </a:r>
                      <a:endParaRPr lang="nl-NL" dirty="0"/>
                    </a:p>
                  </a:txBody>
                  <a:tcPr/>
                </a:tc>
                <a:tc>
                  <a:txBody>
                    <a:bodyPr/>
                    <a:lstStyle/>
                    <a:p>
                      <a:r>
                        <a:rPr lang="nl-NL" dirty="0"/>
                        <a:t>beschrijving</a:t>
                      </a:r>
                    </a:p>
                  </a:txBody>
                  <a:tcPr/>
                </a:tc>
                <a:tc>
                  <a:txBody>
                    <a:bodyPr/>
                    <a:lstStyle/>
                    <a:p>
                      <a:r>
                        <a:rPr lang="nl-NL" dirty="0"/>
                        <a:t>Toelichting</a:t>
                      </a:r>
                    </a:p>
                  </a:txBody>
                  <a:tcPr/>
                </a:tc>
                <a:tc>
                  <a:txBody>
                    <a:bodyPr/>
                    <a:lstStyle/>
                    <a:p>
                      <a:r>
                        <a:rPr lang="nl-NL" dirty="0"/>
                        <a:t>risicokans</a:t>
                      </a:r>
                    </a:p>
                  </a:txBody>
                  <a:tcPr/>
                </a:tc>
                <a:tc>
                  <a:txBody>
                    <a:bodyPr/>
                    <a:lstStyle/>
                    <a:p>
                      <a:r>
                        <a:rPr lang="nl-NL" dirty="0"/>
                        <a:t>risicogevolg</a:t>
                      </a:r>
                    </a:p>
                  </a:txBody>
                  <a:tcPr/>
                </a:tc>
                <a:extLst>
                  <a:ext uri="{0D108BD9-81ED-4DB2-BD59-A6C34878D82A}">
                    <a16:rowId xmlns:a16="http://schemas.microsoft.com/office/drawing/2014/main" val="2768442319"/>
                  </a:ext>
                </a:extLst>
              </a:tr>
              <a:tr h="370840">
                <a:tc>
                  <a:txBody>
                    <a:bodyPr/>
                    <a:lstStyle/>
                    <a:p>
                      <a:r>
                        <a:rPr lang="nl-NL" dirty="0"/>
                        <a:t>Congestie 1</a:t>
                      </a:r>
                    </a:p>
                  </a:txBody>
                  <a:tcPr/>
                </a:tc>
                <a:tc>
                  <a:txBody>
                    <a:bodyPr/>
                    <a:lstStyle/>
                    <a:p>
                      <a:r>
                        <a:rPr lang="nl-NL" dirty="0"/>
                        <a:t>Vrije inloop bezoekers</a:t>
                      </a:r>
                    </a:p>
                  </a:txBody>
                  <a:tcPr/>
                </a:tc>
                <a:tc>
                  <a:txBody>
                    <a:bodyPr/>
                    <a:lstStyle/>
                    <a:p>
                      <a:r>
                        <a:rPr lang="nl-NL" dirty="0"/>
                        <a:t>Mogelijk meer bezoekers dan er ruimte is</a:t>
                      </a:r>
                    </a:p>
                  </a:txBody>
                  <a:tcPr/>
                </a:tc>
                <a:tc>
                  <a:txBody>
                    <a:bodyPr/>
                    <a:lstStyle/>
                    <a:p>
                      <a:r>
                        <a:rPr lang="nl-NL" dirty="0"/>
                        <a:t>laag</a:t>
                      </a:r>
                    </a:p>
                  </a:txBody>
                  <a:tcPr/>
                </a:tc>
                <a:tc>
                  <a:txBody>
                    <a:bodyPr/>
                    <a:lstStyle/>
                    <a:p>
                      <a:r>
                        <a:rPr lang="nl-NL" dirty="0"/>
                        <a:t>middel</a:t>
                      </a:r>
                    </a:p>
                  </a:txBody>
                  <a:tcPr/>
                </a:tc>
                <a:extLst>
                  <a:ext uri="{0D108BD9-81ED-4DB2-BD59-A6C34878D82A}">
                    <a16:rowId xmlns:a16="http://schemas.microsoft.com/office/drawing/2014/main" val="1811995977"/>
                  </a:ext>
                </a:extLst>
              </a:tr>
              <a:tr h="370840">
                <a:tc>
                  <a:txBody>
                    <a:bodyPr/>
                    <a:lstStyle/>
                    <a:p>
                      <a:r>
                        <a:rPr lang="nl-NL" dirty="0"/>
                        <a:t>Congestie 2</a:t>
                      </a:r>
                    </a:p>
                  </a:txBody>
                  <a:tcPr/>
                </a:tc>
                <a:tc>
                  <a:txBody>
                    <a:bodyPr/>
                    <a:lstStyle/>
                    <a:p>
                      <a:r>
                        <a:rPr lang="nl-NL" dirty="0"/>
                        <a:t>Er breekt paniek uit</a:t>
                      </a:r>
                    </a:p>
                  </a:txBody>
                  <a:tcPr/>
                </a:tc>
                <a:tc>
                  <a:txBody>
                    <a:bodyPr/>
                    <a:lstStyle/>
                    <a:p>
                      <a:r>
                        <a:rPr lang="nl-NL" dirty="0"/>
                        <a:t>We hebben waarschijnlijke te weinig vluchtroutes en </a:t>
                      </a:r>
                      <a:r>
                        <a:rPr lang="nl-NL" dirty="0" err="1"/>
                        <a:t>signing</a:t>
                      </a:r>
                      <a:endParaRPr lang="nl-NL" dirty="0"/>
                    </a:p>
                  </a:txBody>
                  <a:tcPr/>
                </a:tc>
                <a:tc>
                  <a:txBody>
                    <a:bodyPr/>
                    <a:lstStyle/>
                    <a:p>
                      <a:r>
                        <a:rPr lang="nl-NL" dirty="0"/>
                        <a:t>laag</a:t>
                      </a:r>
                    </a:p>
                  </a:txBody>
                  <a:tcPr/>
                </a:tc>
                <a:tc>
                  <a:txBody>
                    <a:bodyPr/>
                    <a:lstStyle/>
                    <a:p>
                      <a:r>
                        <a:rPr lang="nl-NL" dirty="0"/>
                        <a:t>hoog</a:t>
                      </a:r>
                    </a:p>
                  </a:txBody>
                  <a:tcPr/>
                </a:tc>
                <a:extLst>
                  <a:ext uri="{0D108BD9-81ED-4DB2-BD59-A6C34878D82A}">
                    <a16:rowId xmlns:a16="http://schemas.microsoft.com/office/drawing/2014/main" val="644975354"/>
                  </a:ext>
                </a:extLst>
              </a:tr>
              <a:tr h="370840">
                <a:tc>
                  <a:txBody>
                    <a:bodyPr/>
                    <a:lstStyle/>
                    <a:p>
                      <a:r>
                        <a:rPr lang="nl-NL" dirty="0"/>
                        <a:t>Brand</a:t>
                      </a:r>
                    </a:p>
                  </a:txBody>
                  <a:tcPr/>
                </a:tc>
                <a:tc>
                  <a:txBody>
                    <a:bodyPr/>
                    <a:lstStyle/>
                    <a:p>
                      <a:r>
                        <a:rPr lang="nl-NL" dirty="0"/>
                        <a:t>Er kan brand uitbreken door een defect.</a:t>
                      </a:r>
                    </a:p>
                  </a:txBody>
                  <a:tcPr/>
                </a:tc>
                <a:tc>
                  <a:txBody>
                    <a:bodyPr/>
                    <a:lstStyle/>
                    <a:p>
                      <a:r>
                        <a:rPr lang="nl-NL" dirty="0"/>
                        <a:t>Door onvoorziene omstandigheden</a:t>
                      </a:r>
                    </a:p>
                  </a:txBody>
                  <a:tcPr/>
                </a:tc>
                <a:tc>
                  <a:txBody>
                    <a:bodyPr/>
                    <a:lstStyle/>
                    <a:p>
                      <a:r>
                        <a:rPr lang="nl-NL" dirty="0"/>
                        <a:t>laag</a:t>
                      </a:r>
                    </a:p>
                  </a:txBody>
                  <a:tcPr/>
                </a:tc>
                <a:tc>
                  <a:txBody>
                    <a:bodyPr/>
                    <a:lstStyle/>
                    <a:p>
                      <a:r>
                        <a:rPr lang="nl-NL" dirty="0"/>
                        <a:t>laag</a:t>
                      </a:r>
                    </a:p>
                  </a:txBody>
                  <a:tcPr/>
                </a:tc>
                <a:extLst>
                  <a:ext uri="{0D108BD9-81ED-4DB2-BD59-A6C34878D82A}">
                    <a16:rowId xmlns:a16="http://schemas.microsoft.com/office/drawing/2014/main" val="923819176"/>
                  </a:ext>
                </a:extLst>
              </a:tr>
              <a:tr h="370840">
                <a:tc>
                  <a:txBody>
                    <a:bodyPr/>
                    <a:lstStyle/>
                    <a:p>
                      <a:r>
                        <a:rPr lang="nl-NL" dirty="0"/>
                        <a:t>EHBO</a:t>
                      </a:r>
                    </a:p>
                  </a:txBody>
                  <a:tcPr/>
                </a:tc>
                <a:tc>
                  <a:txBody>
                    <a:bodyPr/>
                    <a:lstStyle/>
                    <a:p>
                      <a:r>
                        <a:rPr lang="nl-NL" dirty="0"/>
                        <a:t>Er is een personeelstekort voor EHBO</a:t>
                      </a:r>
                    </a:p>
                  </a:txBody>
                  <a:tcPr/>
                </a:tc>
                <a:tc>
                  <a:txBody>
                    <a:bodyPr/>
                    <a:lstStyle/>
                    <a:p>
                      <a:r>
                        <a:rPr lang="nl-NL" dirty="0"/>
                        <a:t>Hierdoor kan het zijn dat we geen vergunning krijgen omdat de veiligheid niet geborgd kan worden.</a:t>
                      </a:r>
                    </a:p>
                  </a:txBody>
                  <a:tcPr/>
                </a:tc>
                <a:tc>
                  <a:txBody>
                    <a:bodyPr/>
                    <a:lstStyle/>
                    <a:p>
                      <a:r>
                        <a:rPr lang="nl-NL" dirty="0"/>
                        <a:t>middel</a:t>
                      </a:r>
                    </a:p>
                  </a:txBody>
                  <a:tcPr/>
                </a:tc>
                <a:tc>
                  <a:txBody>
                    <a:bodyPr/>
                    <a:lstStyle/>
                    <a:p>
                      <a:r>
                        <a:rPr lang="nl-NL" dirty="0"/>
                        <a:t>hoog</a:t>
                      </a:r>
                    </a:p>
                  </a:txBody>
                  <a:tcPr/>
                </a:tc>
                <a:extLst>
                  <a:ext uri="{0D108BD9-81ED-4DB2-BD59-A6C34878D82A}">
                    <a16:rowId xmlns:a16="http://schemas.microsoft.com/office/drawing/2014/main" val="938466637"/>
                  </a:ext>
                </a:extLst>
              </a:tr>
              <a:tr h="370840">
                <a:tc>
                  <a:txBody>
                    <a:bodyPr/>
                    <a:lstStyle/>
                    <a:p>
                      <a:r>
                        <a:rPr lang="nl-NL" dirty="0"/>
                        <a:t>Hitte</a:t>
                      </a:r>
                    </a:p>
                  </a:txBody>
                  <a:tcPr/>
                </a:tc>
                <a:tc>
                  <a:txBody>
                    <a:bodyPr/>
                    <a:lstStyle/>
                    <a:p>
                      <a:r>
                        <a:rPr lang="nl-NL" dirty="0"/>
                        <a:t>Event vind plaats in warmste maand van het jaar</a:t>
                      </a:r>
                    </a:p>
                  </a:txBody>
                  <a:tcPr/>
                </a:tc>
                <a:tc>
                  <a:txBody>
                    <a:bodyPr/>
                    <a:lstStyle/>
                    <a:p>
                      <a:r>
                        <a:rPr lang="nl-NL" dirty="0"/>
                        <a:t>Door locatie aan het meer kan er verkoeling worden gezorgd. Er zijn ruim voldoende sproei-installaties gehuurd</a:t>
                      </a:r>
                    </a:p>
                  </a:txBody>
                  <a:tcPr/>
                </a:tc>
                <a:tc>
                  <a:txBody>
                    <a:bodyPr/>
                    <a:lstStyle/>
                    <a:p>
                      <a:r>
                        <a:rPr lang="nl-NL" dirty="0"/>
                        <a:t>hoog</a:t>
                      </a:r>
                    </a:p>
                  </a:txBody>
                  <a:tcPr/>
                </a:tc>
                <a:tc>
                  <a:txBody>
                    <a:bodyPr/>
                    <a:lstStyle/>
                    <a:p>
                      <a:r>
                        <a:rPr lang="nl-NL" dirty="0"/>
                        <a:t>laag</a:t>
                      </a:r>
                    </a:p>
                  </a:txBody>
                  <a:tcPr/>
                </a:tc>
                <a:extLst>
                  <a:ext uri="{0D108BD9-81ED-4DB2-BD59-A6C34878D82A}">
                    <a16:rowId xmlns:a16="http://schemas.microsoft.com/office/drawing/2014/main" val="594169317"/>
                  </a:ext>
                </a:extLst>
              </a:tr>
            </a:tbl>
          </a:graphicData>
        </a:graphic>
      </p:graphicFrame>
    </p:spTree>
    <p:extLst>
      <p:ext uri="{BB962C8B-B14F-4D97-AF65-F5344CB8AC3E}">
        <p14:creationId xmlns:p14="http://schemas.microsoft.com/office/powerpoint/2010/main" val="2628132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F6344B-980C-8AAC-46B8-AB5EB0DEBF07}"/>
              </a:ext>
            </a:extLst>
          </p:cNvPr>
          <p:cNvSpPr>
            <a:spLocks noGrp="1"/>
          </p:cNvSpPr>
          <p:nvPr>
            <p:ph type="title"/>
          </p:nvPr>
        </p:nvSpPr>
        <p:spPr/>
        <p:txBody>
          <a:bodyPr/>
          <a:lstStyle/>
          <a:p>
            <a:r>
              <a:rPr lang="nl-NL" dirty="0">
                <a:solidFill>
                  <a:srgbClr val="7030A0"/>
                </a:solidFill>
              </a:rPr>
              <a:t>Risicoanalyse – </a:t>
            </a:r>
            <a:r>
              <a:rPr lang="nl-NL" b="1" dirty="0">
                <a:solidFill>
                  <a:srgbClr val="7030A0"/>
                </a:solidFill>
              </a:rPr>
              <a:t>stap 2</a:t>
            </a:r>
          </a:p>
        </p:txBody>
      </p:sp>
      <p:sp>
        <p:nvSpPr>
          <p:cNvPr id="3" name="Tijdelijke aanduiding voor inhoud 2">
            <a:extLst>
              <a:ext uri="{FF2B5EF4-FFF2-40B4-BE49-F238E27FC236}">
                <a16:creationId xmlns:a16="http://schemas.microsoft.com/office/drawing/2014/main" id="{8ADA450D-EFF6-B607-6F5D-31CA3D221407}"/>
              </a:ext>
            </a:extLst>
          </p:cNvPr>
          <p:cNvSpPr>
            <a:spLocks noGrp="1"/>
          </p:cNvSpPr>
          <p:nvPr>
            <p:ph idx="1"/>
          </p:nvPr>
        </p:nvSpPr>
        <p:spPr>
          <a:xfrm>
            <a:off x="838200" y="1825625"/>
            <a:ext cx="10515600" cy="4752156"/>
          </a:xfrm>
        </p:spPr>
        <p:txBody>
          <a:bodyPr>
            <a:normAutofit/>
          </a:bodyPr>
          <a:lstStyle/>
          <a:p>
            <a:pPr marL="0" indent="0">
              <a:buNone/>
            </a:pPr>
            <a:r>
              <a:rPr lang="nl-NL" dirty="0"/>
              <a:t>Dus binnen stap 2 worden volgens onderstaande volgorde de risico’s </a:t>
            </a:r>
            <a:r>
              <a:rPr lang="nl-NL" dirty="0" err="1"/>
              <a:t>geinventariseer</a:t>
            </a:r>
            <a:r>
              <a:rPr lang="nl-NL" dirty="0"/>
              <a:t>.</a:t>
            </a:r>
          </a:p>
          <a:p>
            <a:pPr marL="0" indent="0" algn="ctr">
              <a:buNone/>
            </a:pPr>
            <a:endParaRPr lang="nl-NL" sz="3400" dirty="0"/>
          </a:p>
          <a:p>
            <a:pPr marL="0" indent="0" algn="ctr">
              <a:buNone/>
            </a:pPr>
            <a:r>
              <a:rPr lang="nl-NL" sz="4000" dirty="0"/>
              <a:t>checklist </a:t>
            </a:r>
            <a:r>
              <a:rPr lang="nl-NL" sz="4000" dirty="0">
                <a:solidFill>
                  <a:srgbClr val="7030A0"/>
                </a:solidFill>
                <a:sym typeface="Wingdings" panose="05000000000000000000" pitchFamily="2" charset="2"/>
              </a:rPr>
              <a:t></a:t>
            </a:r>
            <a:r>
              <a:rPr lang="nl-NL" sz="4000" dirty="0">
                <a:sym typeface="Wingdings" panose="05000000000000000000" pitchFamily="2" charset="2"/>
              </a:rPr>
              <a:t> beschrijvende deel </a:t>
            </a:r>
            <a:r>
              <a:rPr lang="nl-NL" sz="4000" dirty="0">
                <a:solidFill>
                  <a:srgbClr val="7030A0"/>
                </a:solidFill>
                <a:sym typeface="Wingdings" panose="05000000000000000000" pitchFamily="2" charset="2"/>
              </a:rPr>
              <a:t></a:t>
            </a:r>
            <a:r>
              <a:rPr lang="nl-NL" sz="4000" dirty="0">
                <a:sym typeface="Wingdings" panose="05000000000000000000" pitchFamily="2" charset="2"/>
              </a:rPr>
              <a:t> risicomatrix</a:t>
            </a:r>
            <a:endParaRPr lang="nl-NL" sz="4000" dirty="0"/>
          </a:p>
        </p:txBody>
      </p:sp>
    </p:spTree>
    <p:extLst>
      <p:ext uri="{BB962C8B-B14F-4D97-AF65-F5344CB8AC3E}">
        <p14:creationId xmlns:p14="http://schemas.microsoft.com/office/powerpoint/2010/main" val="918571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776EC-B778-45F7-965F-28652CC86886}"/>
              </a:ext>
            </a:extLst>
          </p:cNvPr>
          <p:cNvSpPr>
            <a:spLocks noGrp="1"/>
          </p:cNvSpPr>
          <p:nvPr>
            <p:ph type="title"/>
          </p:nvPr>
        </p:nvSpPr>
        <p:spPr>
          <a:xfrm>
            <a:off x="960438" y="317499"/>
            <a:ext cx="4500737" cy="2095501"/>
          </a:xfrm>
        </p:spPr>
        <p:txBody>
          <a:bodyPr>
            <a:normAutofit/>
          </a:bodyPr>
          <a:lstStyle/>
          <a:p>
            <a:r>
              <a:rPr lang="nl-NL" dirty="0">
                <a:solidFill>
                  <a:schemeClr val="tx1"/>
                </a:solidFill>
              </a:rPr>
              <a:t>Daarom: </a:t>
            </a:r>
            <a:r>
              <a:rPr lang="nl-NL" dirty="0" err="1">
                <a:solidFill>
                  <a:schemeClr val="tx1"/>
                </a:solidFill>
              </a:rPr>
              <a:t>signing</a:t>
            </a:r>
            <a:endParaRPr lang="nl-NL" dirty="0">
              <a:solidFill>
                <a:schemeClr val="tx1"/>
              </a:solidFill>
            </a:endParaRPr>
          </a:p>
        </p:txBody>
      </p:sp>
      <p:sp>
        <p:nvSpPr>
          <p:cNvPr id="3" name="Tijdelijke aanduiding voor inhoud 2">
            <a:extLst>
              <a:ext uri="{FF2B5EF4-FFF2-40B4-BE49-F238E27FC236}">
                <a16:creationId xmlns:a16="http://schemas.microsoft.com/office/drawing/2014/main" id="{8B6FBC9A-7C77-4754-9A12-F71A91FC427A}"/>
              </a:ext>
            </a:extLst>
          </p:cNvPr>
          <p:cNvSpPr>
            <a:spLocks noGrp="1"/>
          </p:cNvSpPr>
          <p:nvPr>
            <p:ph idx="1"/>
          </p:nvPr>
        </p:nvSpPr>
        <p:spPr>
          <a:xfrm>
            <a:off x="960438" y="2587625"/>
            <a:ext cx="4500737" cy="3594100"/>
          </a:xfrm>
        </p:spPr>
        <p:txBody>
          <a:bodyPr anchor="t">
            <a:normAutofit/>
          </a:bodyPr>
          <a:lstStyle/>
          <a:p>
            <a:pPr marL="0" indent="0">
              <a:buNone/>
            </a:pPr>
            <a:r>
              <a:rPr lang="nl-NL" dirty="0"/>
              <a:t>Lees</a:t>
            </a:r>
          </a:p>
          <a:p>
            <a:pPr marL="0" indent="0">
              <a:buNone/>
            </a:pPr>
            <a:r>
              <a:rPr lang="nl-NL" dirty="0">
                <a:hlinkClick r:id="rId2"/>
              </a:rPr>
              <a:t>Routing en </a:t>
            </a:r>
            <a:r>
              <a:rPr lang="nl-NL" dirty="0" err="1">
                <a:hlinkClick r:id="rId2"/>
              </a:rPr>
              <a:t>signing</a:t>
            </a:r>
            <a:r>
              <a:rPr lang="nl-NL" dirty="0">
                <a:hlinkClick r:id="rId2"/>
              </a:rPr>
              <a:t> op uw evenement? Zo doet u dat! - Evenement Organiseren</a:t>
            </a:r>
            <a:endParaRPr lang="nl-NL" dirty="0"/>
          </a:p>
          <a:p>
            <a:pPr marL="0" indent="0">
              <a:buNone/>
            </a:pPr>
            <a:r>
              <a:rPr lang="nl-NL" i="1" dirty="0"/>
              <a:t>Leestijd: 6 minuten</a:t>
            </a:r>
          </a:p>
          <a:p>
            <a:pPr marL="0" indent="0">
              <a:buNone/>
            </a:pPr>
            <a:r>
              <a:rPr lang="nl-NL" dirty="0"/>
              <a:t>Lees ook de voorbeelden onderaan het artikel</a:t>
            </a:r>
          </a:p>
        </p:txBody>
      </p:sp>
      <p:pic>
        <p:nvPicPr>
          <p:cNvPr id="4" name="Afbeelding 3">
            <a:extLst>
              <a:ext uri="{FF2B5EF4-FFF2-40B4-BE49-F238E27FC236}">
                <a16:creationId xmlns:a16="http://schemas.microsoft.com/office/drawing/2014/main" id="{8767E6D3-F274-412A-90B2-B9BCE137F02F}"/>
              </a:ext>
            </a:extLst>
          </p:cNvPr>
          <p:cNvPicPr/>
          <p:nvPr/>
        </p:nvPicPr>
        <p:blipFill rotWithShape="1">
          <a:blip r:embed="rId3">
            <a:extLst>
              <a:ext uri="{28A0092B-C50C-407E-A947-70E740481C1C}">
                <a14:useLocalDpi xmlns:a14="http://schemas.microsoft.com/office/drawing/2010/main" val="0"/>
              </a:ext>
            </a:extLst>
          </a:blip>
          <a:srcRect r="1" b="4681"/>
          <a:stretch/>
        </p:blipFill>
        <p:spPr bwMode="auto">
          <a:xfrm>
            <a:off x="6094474" y="10"/>
            <a:ext cx="6097526" cy="6857990"/>
          </a:xfrm>
          <a:prstGeom prst="rect">
            <a:avLst/>
          </a:prstGeom>
          <a:noFill/>
        </p:spPr>
      </p:pic>
    </p:spTree>
    <p:extLst>
      <p:ext uri="{BB962C8B-B14F-4D97-AF65-F5344CB8AC3E}">
        <p14:creationId xmlns:p14="http://schemas.microsoft.com/office/powerpoint/2010/main" val="398006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200" b="1" dirty="0">
                <a:solidFill>
                  <a:srgbClr val="B8A1FF"/>
                </a:solidFill>
                <a:latin typeface="Arial"/>
                <a:cs typeface="Arial"/>
              </a:rPr>
              <a:t>Les 6 – herhalingsles</a:t>
            </a:r>
            <a:endParaRPr lang="nl-NL" sz="3200" dirty="0">
              <a:solidFill>
                <a:srgbClr val="B8A1FF"/>
              </a:solidFill>
              <a:latin typeface="Arial"/>
              <a:cs typeface="Arial"/>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a:solidFill>
                  <a:srgbClr val="000644"/>
                </a:solidFill>
                <a:latin typeface="Arial" panose="020B0604020202020204" pitchFamily="34" charset="0"/>
                <a:cs typeface="Arial" panose="020B0604020202020204" pitchFamily="34" charset="0"/>
              </a:rPr>
              <a:t>Specialisatie Vrijetijd</a:t>
            </a:r>
          </a:p>
          <a:p>
            <a:pPr marL="0" indent="0">
              <a:buNone/>
            </a:pPr>
            <a:endParaRPr lang="nl-NL" sz="1200" b="1">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407899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solidFill>
                  <a:srgbClr val="000644"/>
                </a:solidFill>
                <a:latin typeface="Arial"/>
                <a:cs typeface="Arial"/>
              </a:rPr>
              <a:t>Begrippen</a:t>
            </a:r>
            <a:endParaRPr lang="nl-NL" sz="1200" dirty="0">
              <a:latin typeface="Arial" panose="020B0604020202020204" pitchFamily="34" charset="0"/>
              <a:cs typeface="Arial"/>
            </a:endParaRPr>
          </a:p>
          <a:p>
            <a:pPr>
              <a:buFont typeface="Wingdings" panose="05000000000000000000" pitchFamily="2" charset="2"/>
              <a:buChar char="ü"/>
            </a:pPr>
            <a:r>
              <a:rPr lang="nl-NL" sz="1200" dirty="0">
                <a:latin typeface="Arial" panose="020B0604020202020204" pitchFamily="34" charset="0"/>
                <a:cs typeface="Arial"/>
              </a:rPr>
              <a:t>Zie begrippenlijst in Teams</a:t>
            </a: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618990430"/>
              </p:ext>
            </p:extLst>
          </p:nvPr>
        </p:nvGraphicFramePr>
        <p:xfrm>
          <a:off x="2032961" y="6161520"/>
          <a:ext cx="7409013"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688594">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a:solidFill>
                            <a:schemeClr val="bg1">
                              <a:lumMod val="85000"/>
                            </a:schemeClr>
                          </a:solidFill>
                        </a:rPr>
                        <a:t>Week 1</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2</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5</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6</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7</a:t>
                      </a:r>
                      <a:endParaRPr lang="nl-NL" sz="1200" b="1" kern="1200" dirty="0">
                        <a:solidFill>
                          <a:schemeClr val="bg1">
                            <a:lumMod val="85000"/>
                          </a:schemeClr>
                        </a:solidFill>
                        <a:latin typeface="+mn-lt"/>
                        <a:ea typeface="+mn-ea"/>
                        <a:cs typeface="+mn-cs"/>
                      </a:endParaRPr>
                    </a:p>
                  </a:txBody>
                  <a:tcPr anchor="ctr"/>
                </a:tc>
                <a:tc>
                  <a:txBody>
                    <a:bodyPr/>
                    <a:lstStyle/>
                    <a:p>
                      <a:pPr marL="0" algn="ctr" defTabSz="914400" rtl="0" eaLnBrk="1" latinLnBrk="0" hangingPunct="1"/>
                      <a:r>
                        <a:rPr lang="nl-NL" sz="1200" b="1" kern="1200" dirty="0">
                          <a:solidFill>
                            <a:schemeClr val="tx1"/>
                          </a:solidFill>
                        </a:rPr>
                        <a:t>Week 8</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a:solidFill>
                            <a:schemeClr val="bg1">
                              <a:lumMod val="85000"/>
                            </a:schemeClr>
                          </a:solidFill>
                        </a:rPr>
                        <a:t>Week 9</a:t>
                      </a:r>
                    </a:p>
                  </a:txBody>
                  <a:tcPr anchor="ctr"/>
                </a:tc>
                <a:tc>
                  <a:txBody>
                    <a:bodyPr/>
                    <a:lstStyle/>
                    <a:p>
                      <a:pPr algn="ctr"/>
                      <a:endParaRPr lang="nl-NL" sz="1200" dirty="0">
                        <a:solidFill>
                          <a:schemeClr val="bg1">
                            <a:lumMod val="85000"/>
                          </a:schemeClr>
                        </a:solidFill>
                      </a:endParaRP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72477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23B6D-1855-4FB0-9F7E-A4C87645F425}"/>
              </a:ext>
            </a:extLst>
          </p:cNvPr>
          <p:cNvSpPr>
            <a:spLocks noGrp="1"/>
          </p:cNvSpPr>
          <p:nvPr>
            <p:ph type="title"/>
          </p:nvPr>
        </p:nvSpPr>
        <p:spPr/>
        <p:txBody>
          <a:bodyPr/>
          <a:lstStyle/>
          <a:p>
            <a:r>
              <a:rPr lang="nl-NL" dirty="0"/>
              <a:t>Kenmerken kwalitatieve </a:t>
            </a:r>
            <a:r>
              <a:rPr lang="nl-NL" dirty="0" err="1"/>
              <a:t>signing</a:t>
            </a:r>
            <a:endParaRPr lang="nl-NL" dirty="0"/>
          </a:p>
        </p:txBody>
      </p:sp>
      <p:sp>
        <p:nvSpPr>
          <p:cNvPr id="3" name="Tijdelijke aanduiding voor inhoud 2">
            <a:extLst>
              <a:ext uri="{FF2B5EF4-FFF2-40B4-BE49-F238E27FC236}">
                <a16:creationId xmlns:a16="http://schemas.microsoft.com/office/drawing/2014/main" id="{9B7DD23B-6CA0-4245-9271-F21BFAD7E9E9}"/>
              </a:ext>
            </a:extLst>
          </p:cNvPr>
          <p:cNvSpPr>
            <a:spLocks noGrp="1"/>
          </p:cNvSpPr>
          <p:nvPr>
            <p:ph idx="1"/>
          </p:nvPr>
        </p:nvSpPr>
        <p:spPr/>
        <p:txBody>
          <a:bodyPr>
            <a:normAutofit/>
          </a:bodyPr>
          <a:lstStyle/>
          <a:p>
            <a:r>
              <a:rPr lang="nl-NL" dirty="0"/>
              <a:t>Valt op.</a:t>
            </a:r>
          </a:p>
          <a:p>
            <a:r>
              <a:rPr lang="nl-NL" dirty="0"/>
              <a:t>Je hoeft er niet naar te zoeken.</a:t>
            </a:r>
          </a:p>
          <a:p>
            <a:r>
              <a:rPr lang="nl-NL" dirty="0"/>
              <a:t>Je bent je er niet bewust van. </a:t>
            </a:r>
          </a:p>
          <a:p>
            <a:r>
              <a:rPr lang="nl-NL" dirty="0"/>
              <a:t>Het maakt bewegen door een ruimte efficiënt en doeltreffend.</a:t>
            </a:r>
          </a:p>
          <a:p>
            <a:r>
              <a:rPr lang="nl-NL" dirty="0"/>
              <a:t>Uniforme herkenbare </a:t>
            </a:r>
            <a:r>
              <a:rPr lang="nl-NL" dirty="0" err="1"/>
              <a:t>signing</a:t>
            </a:r>
            <a:endParaRPr lang="nl-NL" dirty="0"/>
          </a:p>
          <a:p>
            <a:pPr lvl="1"/>
            <a:r>
              <a:rPr lang="nl-NL" dirty="0"/>
              <a:t>Meerdere events op zelfde locatie</a:t>
            </a:r>
          </a:p>
          <a:p>
            <a:pPr lvl="1"/>
            <a:r>
              <a:rPr lang="nl-NL" dirty="0"/>
              <a:t>Op alle communicatie uitingen</a:t>
            </a:r>
          </a:p>
          <a:p>
            <a:r>
              <a:rPr lang="nl-NL" dirty="0"/>
              <a:t>Is consequent</a:t>
            </a:r>
          </a:p>
          <a:p>
            <a:pPr marL="0" indent="0">
              <a:buNone/>
            </a:pPr>
            <a:endParaRPr lang="nl-NL" dirty="0"/>
          </a:p>
          <a:p>
            <a:pPr lvl="1"/>
            <a:endParaRPr lang="nl-NL" dirty="0"/>
          </a:p>
          <a:p>
            <a:endParaRPr lang="nl-NL" dirty="0"/>
          </a:p>
        </p:txBody>
      </p:sp>
    </p:spTree>
    <p:extLst>
      <p:ext uri="{BB962C8B-B14F-4D97-AF65-F5344CB8AC3E}">
        <p14:creationId xmlns:p14="http://schemas.microsoft.com/office/powerpoint/2010/main" val="21663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23B6D-1855-4FB0-9F7E-A4C87645F425}"/>
              </a:ext>
            </a:extLst>
          </p:cNvPr>
          <p:cNvSpPr>
            <a:spLocks noGrp="1"/>
          </p:cNvSpPr>
          <p:nvPr>
            <p:ph type="title"/>
          </p:nvPr>
        </p:nvSpPr>
        <p:spPr/>
        <p:txBody>
          <a:bodyPr/>
          <a:lstStyle/>
          <a:p>
            <a:r>
              <a:rPr lang="nl-NL" dirty="0"/>
              <a:t>Bufferzone en </a:t>
            </a:r>
            <a:r>
              <a:rPr lang="nl-NL" dirty="0" err="1"/>
              <a:t>signing</a:t>
            </a:r>
            <a:r>
              <a:rPr lang="nl-NL" dirty="0"/>
              <a:t> </a:t>
            </a:r>
          </a:p>
        </p:txBody>
      </p:sp>
      <p:sp>
        <p:nvSpPr>
          <p:cNvPr id="3" name="Tijdelijke aanduiding voor inhoud 2">
            <a:extLst>
              <a:ext uri="{FF2B5EF4-FFF2-40B4-BE49-F238E27FC236}">
                <a16:creationId xmlns:a16="http://schemas.microsoft.com/office/drawing/2014/main" id="{9B7DD23B-6CA0-4245-9271-F21BFAD7E9E9}"/>
              </a:ext>
            </a:extLst>
          </p:cNvPr>
          <p:cNvSpPr>
            <a:spLocks noGrp="1"/>
          </p:cNvSpPr>
          <p:nvPr>
            <p:ph idx="1"/>
          </p:nvPr>
        </p:nvSpPr>
        <p:spPr/>
        <p:txBody>
          <a:bodyPr vert="horz" lIns="91440" tIns="45720" rIns="91440" bIns="45720" rtlCol="0" anchor="t">
            <a:normAutofit/>
          </a:bodyPr>
          <a:lstStyle/>
          <a:p>
            <a:r>
              <a:rPr lang="nl-NL" dirty="0"/>
              <a:t>Beide</a:t>
            </a:r>
            <a:r>
              <a:rPr lang="nl-NL" dirty="0">
                <a:cs typeface="Calibri"/>
              </a:rPr>
              <a:t> zijn bedoelt om de veiligheid te verhogen. </a:t>
            </a:r>
          </a:p>
          <a:p>
            <a:r>
              <a:rPr lang="nl-NL" dirty="0">
                <a:cs typeface="Calibri"/>
              </a:rPr>
              <a:t>Beide reguleren waar bezoekers kunnen komen of naar toe gaan. </a:t>
            </a:r>
          </a:p>
          <a:p>
            <a:endParaRPr lang="nl-NL" dirty="0">
              <a:cs typeface="Calibri"/>
            </a:endParaRPr>
          </a:p>
          <a:p>
            <a:pPr marL="0" indent="0">
              <a:buNone/>
            </a:pPr>
            <a:r>
              <a:rPr lang="nl-NL" dirty="0">
                <a:cs typeface="Calibri"/>
              </a:rPr>
              <a:t>Dit wordt </a:t>
            </a:r>
            <a:r>
              <a:rPr lang="nl-NL" dirty="0" err="1">
                <a:cs typeface="Calibri"/>
              </a:rPr>
              <a:t>crowdmanagement</a:t>
            </a:r>
            <a:r>
              <a:rPr lang="nl-NL" dirty="0">
                <a:cs typeface="Calibri"/>
              </a:rPr>
              <a:t> genoemd</a:t>
            </a:r>
          </a:p>
          <a:p>
            <a:pPr marL="0" indent="0">
              <a:buNone/>
            </a:pPr>
            <a:endParaRPr lang="nl-NL" dirty="0">
              <a:cs typeface="Calibri"/>
            </a:endParaRPr>
          </a:p>
          <a:p>
            <a:pPr marL="0" indent="0">
              <a:buNone/>
            </a:pPr>
            <a:r>
              <a:rPr lang="nl-NL" dirty="0">
                <a:cs typeface="Calibri"/>
              </a:rPr>
              <a:t>Lees dit artikel over </a:t>
            </a:r>
            <a:r>
              <a:rPr lang="nl-NL" dirty="0" err="1">
                <a:cs typeface="Calibri"/>
              </a:rPr>
              <a:t>crowdmanagement</a:t>
            </a:r>
            <a:endParaRPr lang="nl-NL" dirty="0">
              <a:cs typeface="Calibri"/>
            </a:endParaRPr>
          </a:p>
          <a:p>
            <a:pPr marL="0" indent="0">
              <a:buNone/>
            </a:pPr>
            <a:r>
              <a:rPr lang="nl-NL" dirty="0">
                <a:ea typeface="+mn-lt"/>
                <a:cs typeface="+mn-lt"/>
                <a:hlinkClick r:id="rId2"/>
              </a:rPr>
              <a:t>Hoe beveilig je festivals en concerten? Carl vertelt je alles! | NPO 3FM</a:t>
            </a:r>
            <a:endParaRPr lang="nl-NL">
              <a:ea typeface="+mn-lt"/>
              <a:cs typeface="+mn-lt"/>
            </a:endParaRPr>
          </a:p>
        </p:txBody>
      </p:sp>
    </p:spTree>
    <p:extLst>
      <p:ext uri="{BB962C8B-B14F-4D97-AF65-F5344CB8AC3E}">
        <p14:creationId xmlns:p14="http://schemas.microsoft.com/office/powerpoint/2010/main" val="2865389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023B6D-1855-4FB0-9F7E-A4C87645F425}"/>
              </a:ext>
            </a:extLst>
          </p:cNvPr>
          <p:cNvSpPr>
            <a:spLocks noGrp="1"/>
          </p:cNvSpPr>
          <p:nvPr>
            <p:ph type="title"/>
          </p:nvPr>
        </p:nvSpPr>
        <p:spPr/>
        <p:txBody>
          <a:bodyPr/>
          <a:lstStyle/>
          <a:p>
            <a:r>
              <a:rPr lang="nl-NL" dirty="0"/>
              <a:t>Artikel</a:t>
            </a:r>
          </a:p>
        </p:txBody>
      </p:sp>
      <p:sp>
        <p:nvSpPr>
          <p:cNvPr id="3" name="Tijdelijke aanduiding voor inhoud 2">
            <a:extLst>
              <a:ext uri="{FF2B5EF4-FFF2-40B4-BE49-F238E27FC236}">
                <a16:creationId xmlns:a16="http://schemas.microsoft.com/office/drawing/2014/main" id="{9B7DD23B-6CA0-4245-9271-F21BFAD7E9E9}"/>
              </a:ext>
            </a:extLst>
          </p:cNvPr>
          <p:cNvSpPr>
            <a:spLocks noGrp="1"/>
          </p:cNvSpPr>
          <p:nvPr>
            <p:ph idx="1"/>
          </p:nvPr>
        </p:nvSpPr>
        <p:spPr/>
        <p:txBody>
          <a:bodyPr>
            <a:normAutofit/>
          </a:bodyPr>
          <a:lstStyle/>
          <a:p>
            <a:pPr marL="0" indent="0">
              <a:buNone/>
            </a:pPr>
            <a:r>
              <a:rPr lang="nl-NL" dirty="0"/>
              <a:t>Lees dit interview met een festival organisator over veiligheid.</a:t>
            </a:r>
          </a:p>
          <a:p>
            <a:pPr marL="0" indent="0">
              <a:buNone/>
            </a:pPr>
            <a:endParaRPr lang="nl-NL" dirty="0"/>
          </a:p>
          <a:p>
            <a:pPr marL="0" indent="0">
              <a:buNone/>
            </a:pPr>
            <a:r>
              <a:rPr lang="nl-NL" dirty="0">
                <a:hlinkClick r:id="rId2"/>
              </a:rPr>
              <a:t>Veiligheid en calamiteiten tijdens evenementen | Het Klassiek</a:t>
            </a:r>
            <a:endParaRPr lang="nl-NL" dirty="0"/>
          </a:p>
          <a:p>
            <a:pPr marL="0" indent="0">
              <a:buNone/>
            </a:pPr>
            <a:endParaRPr lang="nl-NL" dirty="0"/>
          </a:p>
        </p:txBody>
      </p:sp>
    </p:spTree>
    <p:extLst>
      <p:ext uri="{BB962C8B-B14F-4D97-AF65-F5344CB8AC3E}">
        <p14:creationId xmlns:p14="http://schemas.microsoft.com/office/powerpoint/2010/main" val="3295590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DDDA8-A5E6-48A8-8280-50E8FF4A6A50}"/>
              </a:ext>
            </a:extLst>
          </p:cNvPr>
          <p:cNvSpPr>
            <a:spLocks noGrp="1"/>
          </p:cNvSpPr>
          <p:nvPr>
            <p:ph type="title"/>
          </p:nvPr>
        </p:nvSpPr>
        <p:spPr>
          <a:xfrm>
            <a:off x="960120" y="317814"/>
            <a:ext cx="10268712" cy="1700784"/>
          </a:xfrm>
        </p:spPr>
        <p:txBody>
          <a:bodyPr>
            <a:normAutofit/>
          </a:bodyPr>
          <a:lstStyle/>
          <a:p>
            <a:r>
              <a:rPr lang="nl-NL" dirty="0"/>
              <a:t>Veiligheidsketen</a:t>
            </a:r>
          </a:p>
        </p:txBody>
      </p:sp>
      <p:sp>
        <p:nvSpPr>
          <p:cNvPr id="16" name="Tijdelijke aanduiding voor inhoud 2">
            <a:extLst>
              <a:ext uri="{FF2B5EF4-FFF2-40B4-BE49-F238E27FC236}">
                <a16:creationId xmlns:a16="http://schemas.microsoft.com/office/drawing/2014/main" id="{1E64C55E-DAFE-417D-9844-FFF4282AB0AB}"/>
              </a:ext>
            </a:extLst>
          </p:cNvPr>
          <p:cNvSpPr>
            <a:spLocks noGrp="1"/>
          </p:cNvSpPr>
          <p:nvPr>
            <p:ph idx="1"/>
          </p:nvPr>
        </p:nvSpPr>
        <p:spPr>
          <a:xfrm>
            <a:off x="5004426" y="2587625"/>
            <a:ext cx="6223961" cy="3317875"/>
          </a:xfrm>
        </p:spPr>
        <p:txBody>
          <a:bodyPr anchor="ctr">
            <a:normAutofit/>
          </a:bodyPr>
          <a:lstStyle/>
          <a:p>
            <a:pPr marL="514350" indent="-514350">
              <a:lnSpc>
                <a:spcPct val="91000"/>
              </a:lnSpc>
              <a:buAutoNum type="arabicPeriod"/>
            </a:pPr>
            <a:r>
              <a:rPr lang="nl-NL" sz="2400" dirty="0"/>
              <a:t>pro-actie; het inkaderen van de risico’s; </a:t>
            </a:r>
          </a:p>
          <a:p>
            <a:pPr marL="514350" indent="-514350">
              <a:lnSpc>
                <a:spcPct val="91000"/>
              </a:lnSpc>
              <a:buAutoNum type="arabicPeriod"/>
            </a:pPr>
            <a:r>
              <a:rPr lang="nl-NL" sz="2400" dirty="0"/>
              <a:t>preventie; het opleggen van maatregelen; </a:t>
            </a:r>
          </a:p>
          <a:p>
            <a:pPr marL="514350" indent="-514350">
              <a:lnSpc>
                <a:spcPct val="91000"/>
              </a:lnSpc>
              <a:buAutoNum type="arabicPeriod"/>
            </a:pPr>
            <a:r>
              <a:rPr lang="nl-NL" sz="2400" dirty="0"/>
              <a:t>preparatie; het voorbereiden van de bestrijding; </a:t>
            </a:r>
          </a:p>
          <a:p>
            <a:pPr marL="514350" indent="-514350">
              <a:lnSpc>
                <a:spcPct val="91000"/>
              </a:lnSpc>
              <a:buAutoNum type="arabicPeriod"/>
            </a:pPr>
            <a:r>
              <a:rPr lang="nl-NL" sz="2400" dirty="0"/>
              <a:t>repressie; het optreden bij incidenten;</a:t>
            </a:r>
          </a:p>
          <a:p>
            <a:pPr marL="514350" indent="-514350">
              <a:lnSpc>
                <a:spcPct val="91000"/>
              </a:lnSpc>
              <a:buAutoNum type="arabicPeriod"/>
            </a:pPr>
            <a:r>
              <a:rPr lang="nl-NL" sz="2400" dirty="0"/>
              <a:t>nazorg. </a:t>
            </a:r>
          </a:p>
        </p:txBody>
      </p:sp>
      <p:pic>
        <p:nvPicPr>
          <p:cNvPr id="15" name="Picture 4" descr="Uitroepteken op een gele achtergrond">
            <a:extLst>
              <a:ext uri="{FF2B5EF4-FFF2-40B4-BE49-F238E27FC236}">
                <a16:creationId xmlns:a16="http://schemas.microsoft.com/office/drawing/2014/main" id="{351E2FB8-6088-4747-B494-0A35E61726FE}"/>
              </a:ext>
            </a:extLst>
          </p:cNvPr>
          <p:cNvPicPr>
            <a:picLocks noChangeAspect="1"/>
          </p:cNvPicPr>
          <p:nvPr/>
        </p:nvPicPr>
        <p:blipFill rotWithShape="1">
          <a:blip r:embed="rId2"/>
          <a:srcRect l="14986" r="2069"/>
          <a:stretch/>
        </p:blipFill>
        <p:spPr>
          <a:xfrm>
            <a:off x="-3048" y="2264988"/>
            <a:ext cx="4370832" cy="3952189"/>
          </a:xfrm>
          <a:prstGeom prst="rect">
            <a:avLst/>
          </a:prstGeom>
        </p:spPr>
      </p:pic>
    </p:spTree>
    <p:extLst>
      <p:ext uri="{BB962C8B-B14F-4D97-AF65-F5344CB8AC3E}">
        <p14:creationId xmlns:p14="http://schemas.microsoft.com/office/powerpoint/2010/main" val="3442107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2DDDA8-A5E6-48A8-8280-50E8FF4A6A50}"/>
              </a:ext>
            </a:extLst>
          </p:cNvPr>
          <p:cNvSpPr>
            <a:spLocks noGrp="1"/>
          </p:cNvSpPr>
          <p:nvPr>
            <p:ph type="title"/>
          </p:nvPr>
        </p:nvSpPr>
        <p:spPr>
          <a:xfrm>
            <a:off x="960120" y="317814"/>
            <a:ext cx="10268712" cy="1700784"/>
          </a:xfrm>
        </p:spPr>
        <p:txBody>
          <a:bodyPr>
            <a:normAutofit/>
          </a:bodyPr>
          <a:lstStyle/>
          <a:p>
            <a:r>
              <a:rPr lang="nl-NL" dirty="0"/>
              <a:t>Veiligheidsplan</a:t>
            </a:r>
          </a:p>
        </p:txBody>
      </p:sp>
      <p:sp>
        <p:nvSpPr>
          <p:cNvPr id="16" name="Tijdelijke aanduiding voor inhoud 2">
            <a:extLst>
              <a:ext uri="{FF2B5EF4-FFF2-40B4-BE49-F238E27FC236}">
                <a16:creationId xmlns:a16="http://schemas.microsoft.com/office/drawing/2014/main" id="{1E64C55E-DAFE-417D-9844-FFF4282AB0AB}"/>
              </a:ext>
            </a:extLst>
          </p:cNvPr>
          <p:cNvSpPr>
            <a:spLocks noGrp="1"/>
          </p:cNvSpPr>
          <p:nvPr>
            <p:ph idx="1"/>
          </p:nvPr>
        </p:nvSpPr>
        <p:spPr>
          <a:xfrm>
            <a:off x="1073361" y="1770062"/>
            <a:ext cx="8429562" cy="4622511"/>
          </a:xfrm>
        </p:spPr>
        <p:txBody>
          <a:bodyPr anchor="ctr">
            <a:normAutofit fontScale="85000" lnSpcReduction="20000"/>
          </a:bodyPr>
          <a:lstStyle/>
          <a:p>
            <a:pPr marL="514350" indent="-514350">
              <a:lnSpc>
                <a:spcPct val="91000"/>
              </a:lnSpc>
              <a:buAutoNum type="arabicPeriod"/>
            </a:pPr>
            <a:r>
              <a:rPr lang="nl-NL" sz="2400" dirty="0"/>
              <a:t>EHBO</a:t>
            </a:r>
          </a:p>
          <a:p>
            <a:pPr lvl="1">
              <a:lnSpc>
                <a:spcPct val="91000"/>
              </a:lnSpc>
            </a:pPr>
            <a:r>
              <a:rPr lang="nl-NL" sz="2000" dirty="0"/>
              <a:t>AED</a:t>
            </a:r>
          </a:p>
          <a:p>
            <a:pPr marL="514350" indent="-514350">
              <a:lnSpc>
                <a:spcPct val="91000"/>
              </a:lnSpc>
              <a:buAutoNum type="arabicPeriod"/>
            </a:pPr>
            <a:r>
              <a:rPr lang="nl-NL" sz="2400" dirty="0"/>
              <a:t>Brandveiligheid</a:t>
            </a:r>
          </a:p>
          <a:p>
            <a:pPr marL="514350" indent="-514350">
              <a:lnSpc>
                <a:spcPct val="91000"/>
              </a:lnSpc>
              <a:buAutoNum type="arabicPeriod"/>
            </a:pPr>
            <a:r>
              <a:rPr lang="nl-NL" sz="2400" dirty="0"/>
              <a:t>Personeel (VOG)</a:t>
            </a:r>
          </a:p>
          <a:p>
            <a:pPr marL="514350" indent="-514350">
              <a:lnSpc>
                <a:spcPct val="91000"/>
              </a:lnSpc>
              <a:buAutoNum type="arabicPeriod"/>
            </a:pPr>
            <a:r>
              <a:rPr lang="nl-NL" sz="2400" dirty="0"/>
              <a:t>Toegang</a:t>
            </a:r>
          </a:p>
          <a:p>
            <a:pPr lvl="1">
              <a:lnSpc>
                <a:spcPct val="91000"/>
              </a:lnSpc>
            </a:pPr>
            <a:r>
              <a:rPr lang="nl-NL" sz="2000" dirty="0"/>
              <a:t>Controle</a:t>
            </a:r>
          </a:p>
          <a:p>
            <a:pPr lvl="1">
              <a:lnSpc>
                <a:spcPct val="91000"/>
              </a:lnSpc>
            </a:pPr>
            <a:r>
              <a:rPr lang="nl-NL" sz="2000" dirty="0"/>
              <a:t>Kaarten</a:t>
            </a:r>
          </a:p>
          <a:p>
            <a:pPr lvl="1">
              <a:lnSpc>
                <a:spcPct val="91000"/>
              </a:lnSpc>
            </a:pPr>
            <a:r>
              <a:rPr lang="nl-NL" sz="2000" dirty="0"/>
              <a:t>Entree</a:t>
            </a:r>
          </a:p>
          <a:p>
            <a:pPr marL="514350" indent="-514350">
              <a:lnSpc>
                <a:spcPct val="91000"/>
              </a:lnSpc>
              <a:buAutoNum type="arabicPeriod"/>
            </a:pPr>
            <a:r>
              <a:rPr lang="nl-NL" sz="2400" dirty="0"/>
              <a:t>Beveiliging</a:t>
            </a:r>
          </a:p>
          <a:p>
            <a:pPr marL="514350" indent="-514350">
              <a:lnSpc>
                <a:spcPct val="91000"/>
              </a:lnSpc>
              <a:buAutoNum type="arabicPeriod"/>
            </a:pPr>
            <a:r>
              <a:rPr lang="nl-NL" sz="2400" dirty="0" err="1"/>
              <a:t>Crowdmanagement</a:t>
            </a:r>
            <a:r>
              <a:rPr lang="nl-NL" sz="2400" dirty="0"/>
              <a:t> en </a:t>
            </a:r>
            <a:r>
              <a:rPr lang="nl-NL" sz="2400" dirty="0" err="1"/>
              <a:t>crowdcontrol</a:t>
            </a:r>
            <a:r>
              <a:rPr lang="nl-NL" sz="2400" dirty="0"/>
              <a:t> (congestie voorkomen of beheersen)</a:t>
            </a:r>
            <a:endParaRPr lang="nl-NL" sz="2400" dirty="0">
              <a:cs typeface="Calibri"/>
            </a:endParaRPr>
          </a:p>
          <a:p>
            <a:pPr marL="514350" indent="-514350">
              <a:lnSpc>
                <a:spcPct val="91000"/>
              </a:lnSpc>
              <a:buAutoNum type="arabicPeriod"/>
            </a:pPr>
            <a:r>
              <a:rPr lang="nl-NL" sz="2400" dirty="0"/>
              <a:t>Sanitaire voorzieningen</a:t>
            </a:r>
          </a:p>
          <a:p>
            <a:pPr marL="514350" indent="-514350">
              <a:lnSpc>
                <a:spcPct val="91000"/>
              </a:lnSpc>
              <a:buAutoNum type="arabicPeriod"/>
            </a:pPr>
            <a:r>
              <a:rPr lang="nl-NL" sz="2400" dirty="0"/>
              <a:t>Horeca</a:t>
            </a:r>
          </a:p>
          <a:p>
            <a:pPr marL="514350" indent="-514350">
              <a:lnSpc>
                <a:spcPct val="91000"/>
              </a:lnSpc>
              <a:buAutoNum type="arabicPeriod"/>
            </a:pPr>
            <a:r>
              <a:rPr lang="nl-NL" sz="2400" dirty="0"/>
              <a:t>Vuurwerk</a:t>
            </a:r>
          </a:p>
          <a:p>
            <a:pPr marL="514350" indent="-514350">
              <a:lnSpc>
                <a:spcPct val="91000"/>
              </a:lnSpc>
              <a:buAutoNum type="arabicPeriod"/>
            </a:pPr>
            <a:r>
              <a:rPr lang="nl-NL" sz="2400" dirty="0"/>
              <a:t>Ontruiming</a:t>
            </a:r>
          </a:p>
        </p:txBody>
      </p:sp>
    </p:spTree>
    <p:extLst>
      <p:ext uri="{BB962C8B-B14F-4D97-AF65-F5344CB8AC3E}">
        <p14:creationId xmlns:p14="http://schemas.microsoft.com/office/powerpoint/2010/main" val="1163134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606C2-5BF9-4C01-B02F-0495AB573A26}"/>
              </a:ext>
            </a:extLst>
          </p:cNvPr>
          <p:cNvSpPr>
            <a:spLocks noGrp="1"/>
          </p:cNvSpPr>
          <p:nvPr>
            <p:ph type="title"/>
          </p:nvPr>
        </p:nvSpPr>
        <p:spPr/>
        <p:txBody>
          <a:bodyPr/>
          <a:lstStyle/>
          <a:p>
            <a:r>
              <a:rPr lang="nl-NL" b="1" dirty="0"/>
              <a:t>Herhaling</a:t>
            </a:r>
          </a:p>
        </p:txBody>
      </p:sp>
      <p:sp>
        <p:nvSpPr>
          <p:cNvPr id="3" name="Tijdelijke aanduiding voor inhoud 2">
            <a:extLst>
              <a:ext uri="{FF2B5EF4-FFF2-40B4-BE49-F238E27FC236}">
                <a16:creationId xmlns:a16="http://schemas.microsoft.com/office/drawing/2014/main" id="{76D380B1-7184-4AD7-96A8-5D421148340A}"/>
              </a:ext>
            </a:extLst>
          </p:cNvPr>
          <p:cNvSpPr>
            <a:spLocks noGrp="1"/>
          </p:cNvSpPr>
          <p:nvPr>
            <p:ph idx="1"/>
          </p:nvPr>
        </p:nvSpPr>
        <p:spPr/>
        <p:txBody>
          <a:bodyPr>
            <a:normAutofit/>
          </a:bodyPr>
          <a:lstStyle/>
          <a:p>
            <a:r>
              <a:rPr lang="nl-NL" dirty="0"/>
              <a:t>Grit</a:t>
            </a:r>
          </a:p>
          <a:p>
            <a:r>
              <a:rPr lang="nl-NL" dirty="0"/>
              <a:t>Interactive </a:t>
            </a:r>
            <a:r>
              <a:rPr lang="nl-NL" dirty="0" err="1"/>
              <a:t>Experience</a:t>
            </a:r>
            <a:r>
              <a:rPr lang="nl-NL" dirty="0"/>
              <a:t> Model</a:t>
            </a:r>
          </a:p>
          <a:p>
            <a:r>
              <a:rPr lang="nl-NL" dirty="0"/>
              <a:t>Customer journey</a:t>
            </a:r>
          </a:p>
          <a:p>
            <a:r>
              <a:rPr lang="nl-NL" dirty="0"/>
              <a:t>Touchpoints</a:t>
            </a:r>
          </a:p>
          <a:p>
            <a:endParaRPr lang="nl-NL" dirty="0"/>
          </a:p>
          <a:p>
            <a:endParaRPr lang="nl-NL" dirty="0"/>
          </a:p>
        </p:txBody>
      </p:sp>
    </p:spTree>
    <p:extLst>
      <p:ext uri="{BB962C8B-B14F-4D97-AF65-F5344CB8AC3E}">
        <p14:creationId xmlns:p14="http://schemas.microsoft.com/office/powerpoint/2010/main" val="435702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D17F4-A775-4198-860E-B3DF1DE7BD9D}"/>
              </a:ext>
            </a:extLst>
          </p:cNvPr>
          <p:cNvSpPr>
            <a:spLocks noGrp="1"/>
          </p:cNvSpPr>
          <p:nvPr>
            <p:ph type="title"/>
          </p:nvPr>
        </p:nvSpPr>
        <p:spPr>
          <a:xfrm>
            <a:off x="831988" y="385474"/>
            <a:ext cx="6356606" cy="1843283"/>
          </a:xfrm>
        </p:spPr>
        <p:txBody>
          <a:bodyPr>
            <a:normAutofit/>
          </a:bodyPr>
          <a:lstStyle/>
          <a:p>
            <a:r>
              <a:rPr lang="nl-NL" sz="4000"/>
              <a:t>Grit – organiseren van een evenement</a:t>
            </a:r>
          </a:p>
        </p:txBody>
      </p:sp>
      <p:sp>
        <p:nvSpPr>
          <p:cNvPr id="3" name="Tijdelijke aanduiding voor inhoud 2">
            <a:extLst>
              <a:ext uri="{FF2B5EF4-FFF2-40B4-BE49-F238E27FC236}">
                <a16:creationId xmlns:a16="http://schemas.microsoft.com/office/drawing/2014/main" id="{2570998E-42E0-4243-9F7D-A81CA6C41903}"/>
              </a:ext>
            </a:extLst>
          </p:cNvPr>
          <p:cNvSpPr>
            <a:spLocks noGrp="1"/>
          </p:cNvSpPr>
          <p:nvPr>
            <p:ph idx="1"/>
          </p:nvPr>
        </p:nvSpPr>
        <p:spPr>
          <a:xfrm>
            <a:off x="831987" y="2400472"/>
            <a:ext cx="6358432" cy="3728615"/>
          </a:xfrm>
        </p:spPr>
        <p:txBody>
          <a:bodyPr>
            <a:normAutofit/>
          </a:bodyPr>
          <a:lstStyle/>
          <a:p>
            <a:pPr marL="0" indent="0">
              <a:buNone/>
            </a:pPr>
            <a:r>
              <a:rPr lang="nl-NL" sz="2000"/>
              <a:t>Stap 1: Formuleer je idee</a:t>
            </a:r>
          </a:p>
          <a:p>
            <a:pPr marL="0" indent="0">
              <a:buNone/>
            </a:pPr>
            <a:r>
              <a:rPr lang="nl-NL" sz="2000"/>
              <a:t>Stap 2: Onderzoek de haalbaarheid</a:t>
            </a:r>
          </a:p>
          <a:p>
            <a:pPr marL="0" indent="0">
              <a:buNone/>
            </a:pPr>
            <a:r>
              <a:rPr lang="nl-NL" sz="2000"/>
              <a:t>Stap 3: Organiseer je team</a:t>
            </a:r>
          </a:p>
          <a:p>
            <a:pPr marL="0" indent="0">
              <a:buNone/>
            </a:pPr>
            <a:r>
              <a:rPr lang="nl-NL" sz="2000"/>
              <a:t>Stap 4: Promoot je event</a:t>
            </a:r>
          </a:p>
          <a:p>
            <a:pPr marL="0" indent="0">
              <a:buNone/>
            </a:pPr>
            <a:r>
              <a:rPr lang="nl-NL" sz="2000"/>
              <a:t>Stap 5: Bereid de uitvoering voor</a:t>
            </a:r>
          </a:p>
          <a:p>
            <a:pPr marL="0" indent="0">
              <a:buNone/>
            </a:pPr>
            <a:r>
              <a:rPr lang="nl-NL" sz="2000"/>
              <a:t>Stap 6: Stel een draaiboek op</a:t>
            </a:r>
          </a:p>
          <a:p>
            <a:pPr marL="0" indent="0">
              <a:buNone/>
            </a:pPr>
            <a:r>
              <a:rPr lang="nl-NL" sz="2000"/>
              <a:t>Stap 7: Voer het event uit</a:t>
            </a:r>
          </a:p>
          <a:p>
            <a:pPr marL="0" indent="0">
              <a:buNone/>
            </a:pPr>
            <a:r>
              <a:rPr lang="nl-NL" sz="2000"/>
              <a:t>Stap 8: Handel het evenement af</a:t>
            </a:r>
            <a:endParaRPr lang="nl-NL" sz="2000" dirty="0"/>
          </a:p>
          <a:p>
            <a:endParaRPr lang="nl-NL" sz="2000"/>
          </a:p>
        </p:txBody>
      </p:sp>
      <p:pic>
        <p:nvPicPr>
          <p:cNvPr id="1026" name="Picture 2" descr="Zo organiseer je een event door Roel Grit, Marco Gerritsma (Boek ...">
            <a:extLst>
              <a:ext uri="{FF2B5EF4-FFF2-40B4-BE49-F238E27FC236}">
                <a16:creationId xmlns:a16="http://schemas.microsoft.com/office/drawing/2014/main" id="{D172C22E-614B-D2BF-509A-D263AAE5E5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2381" y="1477606"/>
            <a:ext cx="3064875" cy="4337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0189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Customer </a:t>
            </a:r>
            <a:r>
              <a:rPr lang="nl-NL" err="1"/>
              <a:t>Journey</a:t>
            </a:r>
            <a:endParaRPr lang="nl-NL"/>
          </a:p>
        </p:txBody>
      </p:sp>
      <p:sp>
        <p:nvSpPr>
          <p:cNvPr id="3" name="Tijdelijke aanduiding voor inhoud 2"/>
          <p:cNvSpPr>
            <a:spLocks noGrp="1"/>
          </p:cNvSpPr>
          <p:nvPr>
            <p:ph idx="1"/>
          </p:nvPr>
        </p:nvSpPr>
        <p:spPr>
          <a:xfrm>
            <a:off x="838200" y="1471062"/>
            <a:ext cx="8846773" cy="4929411"/>
          </a:xfrm>
        </p:spPr>
        <p:txBody>
          <a:bodyPr>
            <a:normAutofit/>
          </a:bodyPr>
          <a:lstStyle/>
          <a:p>
            <a:pPr marL="0" indent="0">
              <a:buNone/>
            </a:pPr>
            <a:endParaRPr lang="nl-NL"/>
          </a:p>
          <a:p>
            <a:pPr marL="0" indent="0">
              <a:buNone/>
            </a:pPr>
            <a:r>
              <a:rPr lang="nl-NL"/>
              <a:t>Hoe wordt jij ‘gelokt’ tot het gaan naar een evenement?</a:t>
            </a:r>
          </a:p>
          <a:p>
            <a:pPr marL="0" indent="0">
              <a:buNone/>
            </a:pPr>
            <a:endParaRPr lang="nl-NL"/>
          </a:p>
          <a:p>
            <a:pPr marL="0" indent="0">
              <a:buNone/>
            </a:pPr>
            <a:r>
              <a:rPr lang="nl-NL"/>
              <a:t>De ‘reis’ die de bezoeker maakt begint al lang voor dat hij het evenementen terrein betreedt. Dit is zeker het geval bij evenementen die al vaker gegeven zijn. Hier begint het met de ervaringen, bijvoorbeeld van eerdere bezoekers  (NB Persoonlijke Context)</a:t>
            </a:r>
          </a:p>
          <a:p>
            <a:pPr marL="0" indent="0">
              <a:buNone/>
            </a:pPr>
            <a:r>
              <a:rPr lang="nl-NL"/>
              <a:t> </a:t>
            </a:r>
          </a:p>
          <a:p>
            <a:pPr marL="0" indent="0">
              <a:buNone/>
            </a:pPr>
            <a:endParaRPr lang="nl-NL"/>
          </a:p>
        </p:txBody>
      </p:sp>
    </p:spTree>
    <p:extLst>
      <p:ext uri="{BB962C8B-B14F-4D97-AF65-F5344CB8AC3E}">
        <p14:creationId xmlns:p14="http://schemas.microsoft.com/office/powerpoint/2010/main" val="1027695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Customer </a:t>
            </a:r>
            <a:r>
              <a:rPr lang="nl-NL" err="1"/>
              <a:t>Journey</a:t>
            </a:r>
            <a:endParaRPr lang="nl-NL"/>
          </a:p>
        </p:txBody>
      </p:sp>
      <p:sp>
        <p:nvSpPr>
          <p:cNvPr id="3" name="Tijdelijke aanduiding voor inhoud 2"/>
          <p:cNvSpPr>
            <a:spLocks noGrp="1"/>
          </p:cNvSpPr>
          <p:nvPr>
            <p:ph idx="1"/>
          </p:nvPr>
        </p:nvSpPr>
        <p:spPr>
          <a:xfrm>
            <a:off x="838200" y="1770164"/>
            <a:ext cx="10980634" cy="4929411"/>
          </a:xfrm>
        </p:spPr>
        <p:txBody>
          <a:bodyPr>
            <a:normAutofit fontScale="62500" lnSpcReduction="20000"/>
          </a:bodyPr>
          <a:lstStyle/>
          <a:p>
            <a:pPr marL="0" indent="0">
              <a:buNone/>
            </a:pPr>
            <a:r>
              <a:rPr lang="nl-NL" b="1"/>
              <a:t>Een customer </a:t>
            </a:r>
            <a:r>
              <a:rPr lang="nl-NL" b="1" err="1"/>
              <a:t>journey</a:t>
            </a:r>
            <a:r>
              <a:rPr lang="nl-NL" b="1"/>
              <a:t> is een klantreis.</a:t>
            </a:r>
          </a:p>
          <a:p>
            <a:pPr marL="0" indent="0">
              <a:buNone/>
            </a:pPr>
            <a:endParaRPr lang="nl-NL" b="1"/>
          </a:p>
          <a:p>
            <a:pPr marL="0" indent="0">
              <a:buNone/>
            </a:pPr>
            <a:r>
              <a:rPr lang="nl-NL"/>
              <a:t>De momenten dat een klant/potentiële bezoeker in </a:t>
            </a:r>
            <a:r>
              <a:rPr lang="nl-NL" b="1"/>
              <a:t>aanraking</a:t>
            </a:r>
            <a:r>
              <a:rPr lang="nl-NL"/>
              <a:t> komt met jouw organisatie noem je ‘</a:t>
            </a:r>
            <a:r>
              <a:rPr lang="nl-NL" b="1" err="1"/>
              <a:t>touchpoints</a:t>
            </a:r>
            <a:r>
              <a:rPr lang="nl-NL"/>
              <a:t>’.</a:t>
            </a:r>
          </a:p>
          <a:p>
            <a:r>
              <a:rPr lang="nl-NL"/>
              <a:t>Dit kan zijn een (sluik)reclame</a:t>
            </a:r>
          </a:p>
          <a:p>
            <a:r>
              <a:rPr lang="nl-NL"/>
              <a:t>E-mail(s)</a:t>
            </a:r>
          </a:p>
          <a:p>
            <a:r>
              <a:rPr lang="nl-NL"/>
              <a:t>Poster</a:t>
            </a:r>
          </a:p>
          <a:p>
            <a:r>
              <a:rPr lang="nl-NL"/>
              <a:t>Etc..</a:t>
            </a:r>
          </a:p>
          <a:p>
            <a:pPr marL="0" indent="0">
              <a:buNone/>
            </a:pPr>
            <a:endParaRPr lang="nl-NL"/>
          </a:p>
          <a:p>
            <a:pPr marL="0" indent="0">
              <a:buNone/>
            </a:pPr>
            <a:r>
              <a:rPr lang="nl-NL"/>
              <a:t>Met het inrichten en verbeteren van de customer </a:t>
            </a:r>
            <a:r>
              <a:rPr lang="nl-NL" err="1"/>
              <a:t>journey</a:t>
            </a:r>
            <a:r>
              <a:rPr lang="nl-NL"/>
              <a:t> heb je meestal meerdere doelen.</a:t>
            </a:r>
          </a:p>
          <a:p>
            <a:pPr marL="0" indent="0">
              <a:buNone/>
            </a:pPr>
            <a:r>
              <a:rPr lang="nl-NL" b="1"/>
              <a:t>Doel: </a:t>
            </a:r>
            <a:r>
              <a:rPr lang="nl-NL"/>
              <a:t>bereiken en betrekken van je doelgroep.</a:t>
            </a:r>
          </a:p>
          <a:p>
            <a:pPr marL="0" indent="0">
              <a:buNone/>
            </a:pPr>
            <a:r>
              <a:rPr lang="nl-NL" b="1"/>
              <a:t>Doel: </a:t>
            </a:r>
            <a:r>
              <a:rPr lang="nl-NL"/>
              <a:t>de klantbeleving centraal zetten, dus denken VANUIT de klant en niet vanuit de behoefte van de organisatie.</a:t>
            </a:r>
          </a:p>
          <a:p>
            <a:pPr marL="0" indent="0">
              <a:buNone/>
            </a:pPr>
            <a:r>
              <a:rPr lang="nl-NL" b="1"/>
              <a:t>Doel: </a:t>
            </a:r>
            <a:r>
              <a:rPr lang="nl-NL"/>
              <a:t>behoefte vervullen van je doelgroep.</a:t>
            </a:r>
          </a:p>
          <a:p>
            <a:pPr marL="0" indent="0">
              <a:buNone/>
            </a:pPr>
            <a:r>
              <a:rPr lang="nl-NL" b="1"/>
              <a:t>Hoger doel: </a:t>
            </a:r>
            <a:r>
              <a:rPr lang="nl-NL"/>
              <a:t>ambassadeurs creëren. Mensen die zo </a:t>
            </a:r>
            <a:r>
              <a:rPr lang="nl-NL" err="1"/>
              <a:t>enthouiast</a:t>
            </a:r>
            <a:r>
              <a:rPr lang="nl-NL"/>
              <a:t>/betrokken zijn dat de jouw vrijetijdbesteding gaan promoten.</a:t>
            </a:r>
          </a:p>
          <a:p>
            <a:pPr marL="0" indent="0">
              <a:buNone/>
            </a:pPr>
            <a:endParaRPr lang="nl-NL"/>
          </a:p>
        </p:txBody>
      </p:sp>
    </p:spTree>
    <p:extLst>
      <p:ext uri="{BB962C8B-B14F-4D97-AF65-F5344CB8AC3E}">
        <p14:creationId xmlns:p14="http://schemas.microsoft.com/office/powerpoint/2010/main" val="4033865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Customer </a:t>
            </a:r>
            <a:r>
              <a:rPr lang="nl-NL" err="1"/>
              <a:t>Journey</a:t>
            </a:r>
            <a:endParaRPr lang="nl-NL"/>
          </a:p>
        </p:txBody>
      </p:sp>
      <p:sp>
        <p:nvSpPr>
          <p:cNvPr id="3" name="Tijdelijke aanduiding voor inhoud 2"/>
          <p:cNvSpPr>
            <a:spLocks noGrp="1"/>
          </p:cNvSpPr>
          <p:nvPr>
            <p:ph idx="1"/>
          </p:nvPr>
        </p:nvSpPr>
        <p:spPr>
          <a:xfrm>
            <a:off x="838200" y="1795802"/>
            <a:ext cx="10616033" cy="4929411"/>
          </a:xfrm>
        </p:spPr>
        <p:txBody>
          <a:bodyPr>
            <a:normAutofit fontScale="70000" lnSpcReduction="20000"/>
          </a:bodyPr>
          <a:lstStyle/>
          <a:p>
            <a:pPr marL="0" indent="0">
              <a:spcBef>
                <a:spcPts val="200"/>
              </a:spcBef>
              <a:spcAft>
                <a:spcPts val="200"/>
              </a:spcAft>
              <a:buNone/>
            </a:pPr>
            <a:r>
              <a:rPr lang="nl-NL"/>
              <a:t>Als je het goed doet creëer je met het online uitzetten en volgen van de klantreizen veel </a:t>
            </a:r>
            <a:r>
              <a:rPr lang="nl-NL" b="1"/>
              <a:t>data</a:t>
            </a:r>
            <a:r>
              <a:rPr lang="nl-NL"/>
              <a:t>.</a:t>
            </a:r>
          </a:p>
          <a:p>
            <a:pPr marL="0" indent="0">
              <a:spcBef>
                <a:spcPts val="200"/>
              </a:spcBef>
              <a:spcAft>
                <a:spcPts val="200"/>
              </a:spcAft>
              <a:buNone/>
            </a:pPr>
            <a:r>
              <a:rPr lang="nl-NL"/>
              <a:t>Maar ook met offline </a:t>
            </a:r>
            <a:r>
              <a:rPr lang="nl-NL" err="1"/>
              <a:t>touchpoints</a:t>
            </a:r>
            <a:r>
              <a:rPr lang="nl-NL"/>
              <a:t> kan je data ophalen. Bijvoorbeeld; het aantal verkochten tijdschriften waar je in hebt geadverteerd.</a:t>
            </a:r>
          </a:p>
          <a:p>
            <a:pPr marL="0" indent="0">
              <a:spcBef>
                <a:spcPts val="200"/>
              </a:spcBef>
              <a:spcAft>
                <a:spcPts val="200"/>
              </a:spcAft>
              <a:buNone/>
            </a:pPr>
            <a:endParaRPr lang="nl-NL"/>
          </a:p>
          <a:p>
            <a:pPr marL="0" indent="0">
              <a:spcBef>
                <a:spcPts val="200"/>
              </a:spcBef>
              <a:spcAft>
                <a:spcPts val="200"/>
              </a:spcAft>
              <a:buNone/>
            </a:pPr>
            <a:r>
              <a:rPr lang="nl-NL"/>
              <a:t>Door deze data te </a:t>
            </a:r>
            <a:r>
              <a:rPr lang="nl-NL" b="1"/>
              <a:t>analyseren</a:t>
            </a:r>
            <a:r>
              <a:rPr lang="nl-NL"/>
              <a:t> kan je </a:t>
            </a:r>
            <a:r>
              <a:rPr lang="nl-NL" b="1"/>
              <a:t>verbetering</a:t>
            </a:r>
            <a:r>
              <a:rPr lang="nl-NL"/>
              <a:t> doorvoeren. </a:t>
            </a:r>
          </a:p>
          <a:p>
            <a:pPr marL="0" indent="0">
              <a:spcBef>
                <a:spcPts val="200"/>
              </a:spcBef>
              <a:spcAft>
                <a:spcPts val="200"/>
              </a:spcAft>
              <a:buNone/>
            </a:pPr>
            <a:endParaRPr lang="nl-NL" b="1"/>
          </a:p>
          <a:p>
            <a:pPr marL="0" indent="0">
              <a:spcBef>
                <a:spcPts val="200"/>
              </a:spcBef>
              <a:spcAft>
                <a:spcPts val="200"/>
              </a:spcAft>
              <a:buNone/>
            </a:pPr>
            <a:r>
              <a:rPr lang="nl-NL"/>
              <a:t>Je kan meerdere customer </a:t>
            </a:r>
            <a:r>
              <a:rPr lang="nl-NL" err="1"/>
              <a:t>journey’s</a:t>
            </a:r>
            <a:r>
              <a:rPr lang="nl-NL"/>
              <a:t> inrichten voor meerdere doelgroepen die naar dezelfde vrijetijdsbestemming gaan. </a:t>
            </a:r>
          </a:p>
          <a:p>
            <a:pPr marL="0" indent="0">
              <a:spcBef>
                <a:spcPts val="200"/>
              </a:spcBef>
              <a:spcAft>
                <a:spcPts val="200"/>
              </a:spcAft>
              <a:buNone/>
            </a:pPr>
            <a:r>
              <a:rPr lang="nl-NL"/>
              <a:t>Bijvoorbeeld: Efteling</a:t>
            </a:r>
          </a:p>
          <a:p>
            <a:pPr marL="0" indent="0">
              <a:spcBef>
                <a:spcPts val="200"/>
              </a:spcBef>
              <a:spcAft>
                <a:spcPts val="200"/>
              </a:spcAft>
              <a:buNone/>
            </a:pPr>
            <a:r>
              <a:rPr lang="nl-NL"/>
              <a:t>CJ: jongeren</a:t>
            </a:r>
          </a:p>
          <a:p>
            <a:pPr marL="0" indent="0">
              <a:spcBef>
                <a:spcPts val="200"/>
              </a:spcBef>
              <a:spcAft>
                <a:spcPts val="200"/>
              </a:spcAft>
              <a:buNone/>
            </a:pPr>
            <a:r>
              <a:rPr lang="nl-NL"/>
              <a:t>CJ: middelbare scholen</a:t>
            </a:r>
          </a:p>
          <a:p>
            <a:pPr marL="0" indent="0">
              <a:spcBef>
                <a:spcPts val="200"/>
              </a:spcBef>
              <a:spcAft>
                <a:spcPts val="200"/>
              </a:spcAft>
              <a:buNone/>
            </a:pPr>
            <a:r>
              <a:rPr lang="nl-NL"/>
              <a:t>CJ: voor gezinnen met kinderen</a:t>
            </a:r>
          </a:p>
          <a:p>
            <a:pPr marL="0" indent="0">
              <a:spcBef>
                <a:spcPts val="200"/>
              </a:spcBef>
              <a:spcAft>
                <a:spcPts val="200"/>
              </a:spcAft>
              <a:buNone/>
            </a:pPr>
            <a:r>
              <a:rPr lang="nl-NL"/>
              <a:t>CJ: voor opa’s en oma’s met kleinkinderen</a:t>
            </a:r>
          </a:p>
          <a:p>
            <a:pPr marL="0" indent="0">
              <a:spcBef>
                <a:spcPts val="200"/>
              </a:spcBef>
              <a:spcAft>
                <a:spcPts val="200"/>
              </a:spcAft>
              <a:buNone/>
            </a:pPr>
            <a:r>
              <a:rPr lang="nl-NL"/>
              <a:t>etc..</a:t>
            </a:r>
          </a:p>
          <a:p>
            <a:pPr marL="0" indent="0">
              <a:spcBef>
                <a:spcPts val="200"/>
              </a:spcBef>
              <a:spcAft>
                <a:spcPts val="200"/>
              </a:spcAft>
              <a:buNone/>
            </a:pPr>
            <a:endParaRPr lang="nl-NL"/>
          </a:p>
          <a:p>
            <a:pPr marL="0" indent="0">
              <a:spcBef>
                <a:spcPts val="200"/>
              </a:spcBef>
              <a:spcAft>
                <a:spcPts val="200"/>
              </a:spcAft>
              <a:buNone/>
            </a:pPr>
            <a:r>
              <a:rPr lang="nl-NL"/>
              <a:t>Voor iedere </a:t>
            </a:r>
            <a:r>
              <a:rPr lang="nl-NL" b="1"/>
              <a:t>doelgroep</a:t>
            </a:r>
            <a:r>
              <a:rPr lang="nl-NL"/>
              <a:t> is de </a:t>
            </a:r>
            <a:r>
              <a:rPr lang="nl-NL" b="1"/>
              <a:t>bestemming hetzelfde</a:t>
            </a:r>
            <a:r>
              <a:rPr lang="nl-NL"/>
              <a:t> de </a:t>
            </a:r>
            <a:r>
              <a:rPr lang="nl-NL" b="1"/>
              <a:t>beleving</a:t>
            </a:r>
            <a:r>
              <a:rPr lang="nl-NL"/>
              <a:t> </a:t>
            </a:r>
            <a:r>
              <a:rPr lang="nl-NL" b="1"/>
              <a:t>is</a:t>
            </a:r>
            <a:r>
              <a:rPr lang="nl-NL"/>
              <a:t> </a:t>
            </a:r>
            <a:r>
              <a:rPr lang="nl-NL" b="1"/>
              <a:t>verschillende</a:t>
            </a:r>
            <a:r>
              <a:rPr lang="nl-NL"/>
              <a:t> en de </a:t>
            </a:r>
            <a:br>
              <a:rPr lang="nl-NL"/>
            </a:br>
            <a:r>
              <a:rPr lang="nl-NL" b="1"/>
              <a:t>customer</a:t>
            </a:r>
            <a:r>
              <a:rPr lang="nl-NL"/>
              <a:t> </a:t>
            </a:r>
            <a:r>
              <a:rPr lang="nl-NL" b="1" err="1"/>
              <a:t>journey</a:t>
            </a:r>
            <a:r>
              <a:rPr lang="nl-NL"/>
              <a:t> is ook </a:t>
            </a:r>
            <a:r>
              <a:rPr lang="nl-NL" b="1"/>
              <a:t>verschillend</a:t>
            </a:r>
            <a:r>
              <a:rPr lang="nl-NL"/>
              <a:t> omdat je deze afstemt op de </a:t>
            </a:r>
            <a:r>
              <a:rPr lang="nl-NL" b="1"/>
              <a:t>behoefte</a:t>
            </a:r>
            <a:r>
              <a:rPr lang="nl-NL"/>
              <a:t> van je doelgroep/klant/bezoeker.</a:t>
            </a:r>
          </a:p>
          <a:p>
            <a:pPr marL="0" indent="0">
              <a:spcBef>
                <a:spcPts val="200"/>
              </a:spcBef>
              <a:spcAft>
                <a:spcPts val="200"/>
              </a:spcAft>
              <a:buNone/>
            </a:pPr>
            <a:endParaRPr lang="nl-NL"/>
          </a:p>
        </p:txBody>
      </p:sp>
    </p:spTree>
    <p:extLst>
      <p:ext uri="{BB962C8B-B14F-4D97-AF65-F5344CB8AC3E}">
        <p14:creationId xmlns:p14="http://schemas.microsoft.com/office/powerpoint/2010/main" val="3995982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13B15C-1C68-167F-16CD-3931704E3BF1}"/>
              </a:ext>
            </a:extLst>
          </p:cNvPr>
          <p:cNvSpPr>
            <a:spLocks noGrp="1"/>
          </p:cNvSpPr>
          <p:nvPr>
            <p:ph type="title"/>
          </p:nvPr>
        </p:nvSpPr>
        <p:spPr/>
        <p:txBody>
          <a:bodyPr/>
          <a:lstStyle/>
          <a:p>
            <a:pPr algn="ctr"/>
            <a:r>
              <a:rPr lang="nl-NL" dirty="0" err="1">
                <a:solidFill>
                  <a:schemeClr val="bg1"/>
                </a:solidFill>
              </a:rPr>
              <a:t>attenzione</a:t>
            </a:r>
            <a:endParaRPr lang="nl-NL" dirty="0">
              <a:solidFill>
                <a:schemeClr val="bg1"/>
              </a:solidFill>
            </a:endParaRPr>
          </a:p>
        </p:txBody>
      </p:sp>
      <p:sp>
        <p:nvSpPr>
          <p:cNvPr id="3" name="Tijdelijke aanduiding voor inhoud 2">
            <a:extLst>
              <a:ext uri="{FF2B5EF4-FFF2-40B4-BE49-F238E27FC236}">
                <a16:creationId xmlns:a16="http://schemas.microsoft.com/office/drawing/2014/main" id="{46317106-8ABB-3CCD-BBC5-68EE5FE27701}"/>
              </a:ext>
            </a:extLst>
          </p:cNvPr>
          <p:cNvSpPr>
            <a:spLocks noGrp="1"/>
          </p:cNvSpPr>
          <p:nvPr>
            <p:ph idx="1"/>
          </p:nvPr>
        </p:nvSpPr>
        <p:spPr>
          <a:xfrm>
            <a:off x="579863" y="1825625"/>
            <a:ext cx="10939347" cy="4351338"/>
          </a:xfrm>
        </p:spPr>
        <p:txBody>
          <a:bodyPr/>
          <a:lstStyle/>
          <a:p>
            <a:pPr marL="0" indent="0" algn="ctr">
              <a:buNone/>
            </a:pPr>
            <a:r>
              <a:rPr lang="nl-NL" dirty="0">
                <a:solidFill>
                  <a:schemeClr val="bg1"/>
                </a:solidFill>
              </a:rPr>
              <a:t>In de notities bij een sheet kan extra informatie en theorie staan.</a:t>
            </a:r>
          </a:p>
          <a:p>
            <a:pPr marL="0" indent="0" algn="ctr">
              <a:buNone/>
            </a:pPr>
            <a:r>
              <a:rPr lang="nl-NL" dirty="0">
                <a:solidFill>
                  <a:schemeClr val="bg1"/>
                </a:solidFill>
              </a:rPr>
              <a:t>Denk er dus aan dat je dit ook bekijkt als je de lessen in voorbereiding voor de toets nog een keer doorneemt. </a:t>
            </a:r>
          </a:p>
          <a:p>
            <a:pPr marL="0" indent="0">
              <a:buNone/>
            </a:pPr>
            <a:endParaRPr lang="nl-NL" dirty="0"/>
          </a:p>
          <a:p>
            <a:pPr marL="0" indent="0">
              <a:buNone/>
            </a:pPr>
            <a:endParaRPr lang="nl-NL" dirty="0"/>
          </a:p>
          <a:p>
            <a:pPr marL="0" indent="0">
              <a:buNone/>
            </a:pPr>
            <a:endParaRPr lang="nl-NL" dirty="0"/>
          </a:p>
          <a:p>
            <a:pPr marL="0" indent="0">
              <a:buNone/>
            </a:pPr>
            <a:r>
              <a:rPr lang="nl-NL" sz="2200" dirty="0"/>
              <a:t>Maak het notitieveld zichtbaar door onder de sheet het kader omhoog te trekken met de muis.</a:t>
            </a:r>
          </a:p>
          <a:p>
            <a:pPr marL="0" indent="0">
              <a:buNone/>
            </a:pPr>
            <a:r>
              <a:rPr lang="nl-NL" sz="2200" dirty="0"/>
              <a:t>Of ga in de menubalk naar ‘beeld’ (view) en selecteer dan ‘notities’ (</a:t>
            </a:r>
            <a:r>
              <a:rPr lang="nl-NL" sz="2200" dirty="0" err="1"/>
              <a:t>notes</a:t>
            </a:r>
            <a:r>
              <a:rPr lang="nl-NL" sz="2200" dirty="0"/>
              <a:t>)</a:t>
            </a:r>
          </a:p>
        </p:txBody>
      </p:sp>
      <p:sp>
        <p:nvSpPr>
          <p:cNvPr id="6" name="Pijl: omlaag 5">
            <a:extLst>
              <a:ext uri="{FF2B5EF4-FFF2-40B4-BE49-F238E27FC236}">
                <a16:creationId xmlns:a16="http://schemas.microsoft.com/office/drawing/2014/main" id="{89C77EF8-7CEA-33A8-5E6C-853538F4F723}"/>
              </a:ext>
            </a:extLst>
          </p:cNvPr>
          <p:cNvSpPr/>
          <p:nvPr/>
        </p:nvSpPr>
        <p:spPr>
          <a:xfrm>
            <a:off x="9233210" y="5107259"/>
            <a:ext cx="457200" cy="1873404"/>
          </a:xfrm>
          <a:prstGeom prst="downArrow">
            <a:avLst>
              <a:gd name="adj1" fmla="val 50000"/>
              <a:gd name="adj2" fmla="val 939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8023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09600" y="273050"/>
            <a:ext cx="5486399" cy="1162050"/>
          </a:xfrm>
        </p:spPr>
        <p:txBody>
          <a:bodyPr anchor="b">
            <a:normAutofit/>
          </a:bodyPr>
          <a:lstStyle/>
          <a:p>
            <a:r>
              <a:rPr lang="nl-NL"/>
              <a:t>Customer </a:t>
            </a:r>
            <a:r>
              <a:rPr lang="nl-NL" err="1"/>
              <a:t>Journey</a:t>
            </a:r>
            <a:br>
              <a:rPr lang="nl-NL"/>
            </a:br>
            <a:endParaRPr lang="nl-NL"/>
          </a:p>
        </p:txBody>
      </p:sp>
      <p:pic>
        <p:nvPicPr>
          <p:cNvPr id="7" name="Tijdelijke aanduiding voor inhoud 6">
            <a:extLst>
              <a:ext uri="{FF2B5EF4-FFF2-40B4-BE49-F238E27FC236}">
                <a16:creationId xmlns:a16="http://schemas.microsoft.com/office/drawing/2014/main" id="{6F0DDF02-8122-4CF0-8681-921764F14169}"/>
              </a:ext>
            </a:extLst>
          </p:cNvPr>
          <p:cNvPicPr>
            <a:picLocks noGrp="1" noChangeAspect="1"/>
          </p:cNvPicPr>
          <p:nvPr>
            <p:ph idx="1"/>
          </p:nvPr>
        </p:nvPicPr>
        <p:blipFill>
          <a:blip r:embed="rId2"/>
          <a:stretch>
            <a:fillRect/>
          </a:stretch>
        </p:blipFill>
        <p:spPr>
          <a:xfrm>
            <a:off x="4766733" y="2151698"/>
            <a:ext cx="6815667" cy="2095818"/>
          </a:xfrm>
          <a:noFill/>
        </p:spPr>
      </p:pic>
      <p:sp>
        <p:nvSpPr>
          <p:cNvPr id="12" name="Text Placeholder 3">
            <a:extLst>
              <a:ext uri="{FF2B5EF4-FFF2-40B4-BE49-F238E27FC236}">
                <a16:creationId xmlns:a16="http://schemas.microsoft.com/office/drawing/2014/main" id="{6E9B7179-C51E-4007-A5A1-223237FE8693}"/>
              </a:ext>
            </a:extLst>
          </p:cNvPr>
          <p:cNvSpPr>
            <a:spLocks noGrp="1"/>
          </p:cNvSpPr>
          <p:nvPr>
            <p:ph type="body" sz="half" idx="2"/>
          </p:nvPr>
        </p:nvSpPr>
        <p:spPr>
          <a:xfrm>
            <a:off x="609600" y="2151105"/>
            <a:ext cx="4011084" cy="4691063"/>
          </a:xfrm>
        </p:spPr>
        <p:txBody>
          <a:bodyPr/>
          <a:lstStyle/>
          <a:p>
            <a:endParaRPr lang="en-US"/>
          </a:p>
          <a:p>
            <a:pPr marL="342900" indent="-342900">
              <a:buFont typeface="+mj-lt"/>
              <a:buAutoNum type="arabicPeriod"/>
            </a:pPr>
            <a:r>
              <a:rPr lang="en-US"/>
              <a:t>Awareness – je </a:t>
            </a:r>
            <a:r>
              <a:rPr lang="en-US" err="1"/>
              <a:t>ziet</a:t>
            </a:r>
            <a:r>
              <a:rPr lang="en-US"/>
              <a:t> het</a:t>
            </a:r>
          </a:p>
          <a:p>
            <a:pPr marL="342900" indent="-342900">
              <a:buFont typeface="+mj-lt"/>
              <a:buAutoNum type="arabicPeriod"/>
            </a:pPr>
            <a:r>
              <a:rPr lang="en-US"/>
              <a:t>Evaluation – je </a:t>
            </a:r>
            <a:r>
              <a:rPr lang="en-US" err="1"/>
              <a:t>onderzoekt</a:t>
            </a:r>
            <a:r>
              <a:rPr lang="en-US"/>
              <a:t> het</a:t>
            </a:r>
          </a:p>
          <a:p>
            <a:pPr marL="342900" indent="-342900">
              <a:buFont typeface="+mj-lt"/>
              <a:buAutoNum type="arabicPeriod"/>
            </a:pPr>
            <a:r>
              <a:rPr lang="en-US"/>
              <a:t>Purchase  - je </a:t>
            </a:r>
            <a:r>
              <a:rPr lang="en-US" err="1"/>
              <a:t>koopt</a:t>
            </a:r>
            <a:r>
              <a:rPr lang="en-US"/>
              <a:t> het</a:t>
            </a:r>
          </a:p>
          <a:p>
            <a:pPr marL="342900" indent="-342900">
              <a:buFont typeface="+mj-lt"/>
              <a:buAutoNum type="arabicPeriod"/>
            </a:pPr>
            <a:r>
              <a:rPr lang="en-US"/>
              <a:t>Usage – je </a:t>
            </a:r>
            <a:r>
              <a:rPr lang="en-US" err="1"/>
              <a:t>gebruikt</a:t>
            </a:r>
            <a:r>
              <a:rPr lang="en-US"/>
              <a:t> het</a:t>
            </a:r>
          </a:p>
          <a:p>
            <a:pPr marL="342900" indent="-342900">
              <a:buFont typeface="+mj-lt"/>
              <a:buAutoNum type="arabicPeriod"/>
            </a:pPr>
            <a:r>
              <a:rPr lang="en-US"/>
              <a:t>Repurchase – je </a:t>
            </a:r>
            <a:r>
              <a:rPr lang="en-US" err="1"/>
              <a:t>koopt</a:t>
            </a:r>
            <a:r>
              <a:rPr lang="en-US"/>
              <a:t> </a:t>
            </a:r>
            <a:r>
              <a:rPr lang="en-US" err="1"/>
              <a:t>misschien</a:t>
            </a:r>
            <a:r>
              <a:rPr lang="en-US"/>
              <a:t> </a:t>
            </a:r>
            <a:r>
              <a:rPr lang="en-US" err="1"/>
              <a:t>nog</a:t>
            </a:r>
            <a:r>
              <a:rPr lang="en-US"/>
              <a:t> </a:t>
            </a:r>
            <a:r>
              <a:rPr lang="en-US" err="1"/>
              <a:t>iets</a:t>
            </a:r>
            <a:endParaRPr lang="en-US"/>
          </a:p>
          <a:p>
            <a:pPr marL="342900" indent="-342900">
              <a:buFont typeface="+mj-lt"/>
              <a:buAutoNum type="arabicPeriod"/>
            </a:pPr>
            <a:r>
              <a:rPr lang="en-US"/>
              <a:t>Advocacy – je ‘</a:t>
            </a:r>
            <a:r>
              <a:rPr lang="en-US" err="1"/>
              <a:t>promoot</a:t>
            </a:r>
            <a:r>
              <a:rPr lang="en-US"/>
              <a:t>’ het product/ </a:t>
            </a:r>
            <a:r>
              <a:rPr lang="en-US" err="1"/>
              <a:t>dienst</a:t>
            </a:r>
            <a:endParaRPr lang="en-US"/>
          </a:p>
          <a:p>
            <a:pPr marL="342900" indent="-342900">
              <a:buFont typeface="+mj-lt"/>
              <a:buAutoNum type="arabicPeriod"/>
            </a:pPr>
            <a:endParaRPr lang="en-US"/>
          </a:p>
        </p:txBody>
      </p:sp>
    </p:spTree>
    <p:extLst>
      <p:ext uri="{BB962C8B-B14F-4D97-AF65-F5344CB8AC3E}">
        <p14:creationId xmlns:p14="http://schemas.microsoft.com/office/powerpoint/2010/main" val="909609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471ABB-9D50-457C-8940-444C1E9FD907}"/>
              </a:ext>
            </a:extLst>
          </p:cNvPr>
          <p:cNvSpPr>
            <a:spLocks noGrp="1"/>
          </p:cNvSpPr>
          <p:nvPr>
            <p:ph type="title"/>
          </p:nvPr>
        </p:nvSpPr>
        <p:spPr>
          <a:xfrm>
            <a:off x="2639616" y="332656"/>
            <a:ext cx="8860565" cy="648072"/>
          </a:xfrm>
        </p:spPr>
        <p:txBody>
          <a:bodyPr anchor="ctr">
            <a:normAutofit/>
          </a:bodyPr>
          <a:lstStyle/>
          <a:p>
            <a:pPr>
              <a:lnSpc>
                <a:spcPct val="90000"/>
              </a:lnSpc>
            </a:pPr>
            <a:r>
              <a:rPr lang="nl-NL" sz="2000"/>
              <a:t>Voorbeeld Customer </a:t>
            </a:r>
            <a:r>
              <a:rPr lang="nl-NL" sz="2000" err="1"/>
              <a:t>journey</a:t>
            </a:r>
            <a:r>
              <a:rPr lang="nl-NL" sz="2000"/>
              <a:t>:</a:t>
            </a:r>
            <a:br>
              <a:rPr lang="nl-NL" sz="2000"/>
            </a:br>
            <a:r>
              <a:rPr lang="nl-NL" sz="2000"/>
              <a:t> Bezoeker van congres</a:t>
            </a:r>
          </a:p>
        </p:txBody>
      </p:sp>
      <p:pic>
        <p:nvPicPr>
          <p:cNvPr id="5" name="Tijdelijke aanduiding voor inhoud 4">
            <a:extLst>
              <a:ext uri="{FF2B5EF4-FFF2-40B4-BE49-F238E27FC236}">
                <a16:creationId xmlns:a16="http://schemas.microsoft.com/office/drawing/2014/main" id="{E7C9FA08-E4F7-498D-9DF2-BB1325574728}"/>
              </a:ext>
            </a:extLst>
          </p:cNvPr>
          <p:cNvPicPr>
            <a:picLocks noGrp="1" noChangeAspect="1"/>
          </p:cNvPicPr>
          <p:nvPr>
            <p:ph idx="1"/>
          </p:nvPr>
        </p:nvPicPr>
        <p:blipFill>
          <a:blip r:embed="rId2"/>
          <a:stretch>
            <a:fillRect/>
          </a:stretch>
        </p:blipFill>
        <p:spPr>
          <a:xfrm>
            <a:off x="1475746" y="1306083"/>
            <a:ext cx="9834984" cy="5483002"/>
          </a:xfrm>
          <a:noFill/>
        </p:spPr>
      </p:pic>
    </p:spTree>
    <p:extLst>
      <p:ext uri="{BB962C8B-B14F-4D97-AF65-F5344CB8AC3E}">
        <p14:creationId xmlns:p14="http://schemas.microsoft.com/office/powerpoint/2010/main" val="1935985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E0F3E-3DED-443E-AF19-4EB15729F9D7}"/>
              </a:ext>
            </a:extLst>
          </p:cNvPr>
          <p:cNvSpPr>
            <a:spLocks noGrp="1"/>
          </p:cNvSpPr>
          <p:nvPr>
            <p:ph type="title"/>
          </p:nvPr>
        </p:nvSpPr>
        <p:spPr>
          <a:xfrm>
            <a:off x="960119" y="317814"/>
            <a:ext cx="10847181" cy="993282"/>
          </a:xfrm>
        </p:spPr>
        <p:txBody>
          <a:bodyPr>
            <a:normAutofit fontScale="90000"/>
          </a:bodyPr>
          <a:lstStyle/>
          <a:p>
            <a:r>
              <a:rPr lang="nl-NL" sz="3600" b="1" dirty="0"/>
              <a:t>Risico inventarisatie </a:t>
            </a:r>
            <a:br>
              <a:rPr lang="nl-NL" sz="3600" b="1" dirty="0"/>
            </a:br>
            <a:r>
              <a:rPr lang="nl-NL" sz="3600" dirty="0"/>
              <a:t>tijdens een event op historische locatie: Buitenplaats Amerongen</a:t>
            </a:r>
          </a:p>
        </p:txBody>
      </p:sp>
      <p:pic>
        <p:nvPicPr>
          <p:cNvPr id="2052" name="Picture 4" descr="Buitenplaats Amerongen | Op de Heuvelrug">
            <a:extLst>
              <a:ext uri="{FF2B5EF4-FFF2-40B4-BE49-F238E27FC236}">
                <a16:creationId xmlns:a16="http://schemas.microsoft.com/office/drawing/2014/main" id="{F7B1A163-74EF-4DB6-A244-D0F176D2F4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14143" y="3929855"/>
            <a:ext cx="4402632" cy="293396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Locatie en Geschiedenis Buitenplaats Amerongen | Swijnenburg">
            <a:extLst>
              <a:ext uri="{FF2B5EF4-FFF2-40B4-BE49-F238E27FC236}">
                <a16:creationId xmlns:a16="http://schemas.microsoft.com/office/drawing/2014/main" id="{E7DBDA54-521D-4684-BE49-02F3A9D1F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90" y="1316913"/>
            <a:ext cx="5753655" cy="26071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uitenplaats Amerongen ruimtes | Swijnenburg">
            <a:extLst>
              <a:ext uri="{FF2B5EF4-FFF2-40B4-BE49-F238E27FC236}">
                <a16:creationId xmlns:a16="http://schemas.microsoft.com/office/drawing/2014/main" id="{8F53BD1A-93B5-46EE-B3D1-8B6851ADE4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347" y="1316914"/>
            <a:ext cx="5753655" cy="2607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uitenplaats Amerongen: Stijlvol, historisch en persoonlijk | Events.nl">
            <a:extLst>
              <a:ext uri="{FF2B5EF4-FFF2-40B4-BE49-F238E27FC236}">
                <a16:creationId xmlns:a16="http://schemas.microsoft.com/office/drawing/2014/main" id="{9BBF47A9-D944-4BB0-9E2E-D409B29CD6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6775" y="3929856"/>
            <a:ext cx="4575225" cy="2928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037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E0F3E-3DED-443E-AF19-4EB15729F9D7}"/>
              </a:ext>
            </a:extLst>
          </p:cNvPr>
          <p:cNvSpPr>
            <a:spLocks noGrp="1"/>
          </p:cNvSpPr>
          <p:nvPr>
            <p:ph type="title"/>
          </p:nvPr>
        </p:nvSpPr>
        <p:spPr>
          <a:xfrm>
            <a:off x="960119" y="317814"/>
            <a:ext cx="10847181" cy="633531"/>
          </a:xfrm>
        </p:spPr>
        <p:txBody>
          <a:bodyPr>
            <a:normAutofit/>
          </a:bodyPr>
          <a:lstStyle/>
          <a:p>
            <a:r>
              <a:rPr lang="nl-NL" sz="3600" dirty="0"/>
              <a:t>Event op historische locatie: Buitenplaats Amerongen</a:t>
            </a:r>
          </a:p>
        </p:txBody>
      </p:sp>
      <p:sp>
        <p:nvSpPr>
          <p:cNvPr id="3" name="Tijdelijke aanduiding voor inhoud 2">
            <a:extLst>
              <a:ext uri="{FF2B5EF4-FFF2-40B4-BE49-F238E27FC236}">
                <a16:creationId xmlns:a16="http://schemas.microsoft.com/office/drawing/2014/main" id="{7E5F7203-5AAD-4F88-B80A-FB1E99309479}"/>
              </a:ext>
            </a:extLst>
          </p:cNvPr>
          <p:cNvSpPr>
            <a:spLocks noGrp="1"/>
          </p:cNvSpPr>
          <p:nvPr>
            <p:ph idx="1"/>
          </p:nvPr>
        </p:nvSpPr>
        <p:spPr>
          <a:xfrm>
            <a:off x="960119" y="951345"/>
            <a:ext cx="10515600" cy="1037648"/>
          </a:xfrm>
        </p:spPr>
        <p:txBody>
          <a:bodyPr/>
          <a:lstStyle/>
          <a:p>
            <a:pPr marL="0" indent="0">
              <a:buNone/>
            </a:pPr>
            <a:r>
              <a:rPr lang="nl-NL" dirty="0"/>
              <a:t>Opdracht: noteer alle risico’s en aandachtspunten die zij benoemd.</a:t>
            </a:r>
          </a:p>
        </p:txBody>
      </p:sp>
      <p:pic>
        <p:nvPicPr>
          <p:cNvPr id="8" name="Onlinemedia 3" title="Evenement organiseren: vergunningen en regelgeving op historische evenementenlocaties">
            <a:hlinkClick r:id="" action="ppaction://media"/>
            <a:extLst>
              <a:ext uri="{FF2B5EF4-FFF2-40B4-BE49-F238E27FC236}">
                <a16:creationId xmlns:a16="http://schemas.microsoft.com/office/drawing/2014/main" id="{A60B4ECF-22C8-4D0E-92B1-7AF23C19AEB9}"/>
              </a:ext>
            </a:extLst>
          </p:cNvPr>
          <p:cNvPicPr>
            <a:picLocks noRot="1" noChangeAspect="1"/>
          </p:cNvPicPr>
          <p:nvPr>
            <a:videoFile r:link="rId1"/>
          </p:nvPr>
        </p:nvPicPr>
        <p:blipFill>
          <a:blip r:embed="rId3"/>
          <a:stretch>
            <a:fillRect/>
          </a:stretch>
        </p:blipFill>
        <p:spPr>
          <a:xfrm>
            <a:off x="960119" y="1911843"/>
            <a:ext cx="8626763" cy="4874121"/>
          </a:xfrm>
          <a:prstGeom prst="rect">
            <a:avLst/>
          </a:prstGeom>
        </p:spPr>
      </p:pic>
    </p:spTree>
    <p:extLst>
      <p:ext uri="{BB962C8B-B14F-4D97-AF65-F5344CB8AC3E}">
        <p14:creationId xmlns:p14="http://schemas.microsoft.com/office/powerpoint/2010/main" val="8356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3E0F3E-3DED-443E-AF19-4EB15729F9D7}"/>
              </a:ext>
            </a:extLst>
          </p:cNvPr>
          <p:cNvSpPr>
            <a:spLocks noGrp="1"/>
          </p:cNvSpPr>
          <p:nvPr>
            <p:ph type="title"/>
          </p:nvPr>
        </p:nvSpPr>
        <p:spPr>
          <a:xfrm>
            <a:off x="960119" y="317814"/>
            <a:ext cx="10847181" cy="633531"/>
          </a:xfrm>
        </p:spPr>
        <p:txBody>
          <a:bodyPr>
            <a:normAutofit/>
          </a:bodyPr>
          <a:lstStyle/>
          <a:p>
            <a:r>
              <a:rPr lang="nl-NL" sz="3600" dirty="0">
                <a:solidFill>
                  <a:schemeClr val="bg1"/>
                </a:solidFill>
              </a:rPr>
              <a:t>Event op historische locatie: Buitenplaats Amerongen</a:t>
            </a:r>
            <a:endParaRPr lang="nl-NL" sz="3600" dirty="0">
              <a:solidFill>
                <a:schemeClr val="bg1"/>
              </a:solidFill>
              <a:cs typeface="Calibri Light"/>
            </a:endParaRPr>
          </a:p>
        </p:txBody>
      </p:sp>
      <p:sp>
        <p:nvSpPr>
          <p:cNvPr id="3" name="Tijdelijke aanduiding voor inhoud 2">
            <a:extLst>
              <a:ext uri="{FF2B5EF4-FFF2-40B4-BE49-F238E27FC236}">
                <a16:creationId xmlns:a16="http://schemas.microsoft.com/office/drawing/2014/main" id="{7E5F7203-5AAD-4F88-B80A-FB1E99309479}"/>
              </a:ext>
            </a:extLst>
          </p:cNvPr>
          <p:cNvSpPr>
            <a:spLocks noGrp="1"/>
          </p:cNvSpPr>
          <p:nvPr>
            <p:ph idx="1"/>
          </p:nvPr>
        </p:nvSpPr>
        <p:spPr>
          <a:xfrm>
            <a:off x="960119" y="951344"/>
            <a:ext cx="10515600" cy="5504873"/>
          </a:xfrm>
        </p:spPr>
        <p:txBody>
          <a:bodyPr vert="horz" lIns="91440" tIns="45720" rIns="91440" bIns="45720" rtlCol="0" anchor="t">
            <a:noAutofit/>
          </a:bodyPr>
          <a:lstStyle/>
          <a:p>
            <a:pPr marL="0" indent="0">
              <a:buNone/>
            </a:pPr>
            <a:r>
              <a:rPr lang="nl-NL" sz="1600" dirty="0">
                <a:solidFill>
                  <a:schemeClr val="bg1"/>
                </a:solidFill>
              </a:rPr>
              <a:t>Opdracht: noteer alle risico’s en aandachtspunten die zij benoemd.</a:t>
            </a:r>
            <a:endParaRPr lang="nl-NL" sz="1600" dirty="0">
              <a:solidFill>
                <a:schemeClr val="bg1"/>
              </a:solidFill>
              <a:cs typeface="Calibri"/>
            </a:endParaRPr>
          </a:p>
          <a:p>
            <a:r>
              <a:rPr lang="nl-NL" sz="1600" dirty="0">
                <a:solidFill>
                  <a:schemeClr val="bg1"/>
                </a:solidFill>
              </a:rPr>
              <a:t>Vergunningen (regels)</a:t>
            </a:r>
            <a:endParaRPr lang="nl-NL" sz="1600" dirty="0">
              <a:solidFill>
                <a:schemeClr val="bg1"/>
              </a:solidFill>
              <a:cs typeface="Calibri"/>
            </a:endParaRPr>
          </a:p>
          <a:p>
            <a:r>
              <a:rPr lang="nl-NL" sz="1600" dirty="0">
                <a:solidFill>
                  <a:schemeClr val="bg1"/>
                </a:solidFill>
              </a:rPr>
              <a:t>Doorlooptijd (haalbaarheid)</a:t>
            </a:r>
            <a:endParaRPr lang="nl-NL" sz="1600" dirty="0">
              <a:solidFill>
                <a:schemeClr val="bg1"/>
              </a:solidFill>
              <a:cs typeface="Calibri"/>
            </a:endParaRPr>
          </a:p>
          <a:p>
            <a:r>
              <a:rPr lang="nl-NL" sz="1600" dirty="0">
                <a:solidFill>
                  <a:schemeClr val="bg1"/>
                </a:solidFill>
              </a:rPr>
              <a:t>Verplaatsen museum objecten (schade)</a:t>
            </a:r>
            <a:endParaRPr lang="nl-NL" sz="1600" dirty="0">
              <a:solidFill>
                <a:schemeClr val="bg1"/>
              </a:solidFill>
              <a:cs typeface="Calibri"/>
            </a:endParaRPr>
          </a:p>
          <a:p>
            <a:r>
              <a:rPr lang="nl-NL" sz="1600" dirty="0">
                <a:solidFill>
                  <a:schemeClr val="bg1"/>
                </a:solidFill>
              </a:rPr>
              <a:t>Verzekering checken (schade)</a:t>
            </a:r>
            <a:endParaRPr lang="nl-NL" sz="1600" dirty="0">
              <a:solidFill>
                <a:schemeClr val="bg1"/>
              </a:solidFill>
              <a:cs typeface="Calibri"/>
            </a:endParaRPr>
          </a:p>
          <a:p>
            <a:r>
              <a:rPr lang="nl-NL" sz="1600" dirty="0">
                <a:solidFill>
                  <a:schemeClr val="bg1"/>
                </a:solidFill>
              </a:rPr>
              <a:t>Licht (binnen) </a:t>
            </a:r>
            <a:endParaRPr lang="nl-NL" sz="1600" dirty="0">
              <a:solidFill>
                <a:schemeClr val="bg1"/>
              </a:solidFill>
              <a:cs typeface="Calibri"/>
            </a:endParaRPr>
          </a:p>
          <a:p>
            <a:r>
              <a:rPr lang="nl-NL" sz="1600" dirty="0" err="1">
                <a:solidFill>
                  <a:schemeClr val="bg1"/>
                </a:solidFill>
              </a:rPr>
              <a:t>Toegangswegenchecken</a:t>
            </a:r>
            <a:r>
              <a:rPr lang="nl-NL" sz="1600" dirty="0">
                <a:solidFill>
                  <a:schemeClr val="bg1"/>
                </a:solidFill>
              </a:rPr>
              <a:t> (haalbaarheid)</a:t>
            </a:r>
            <a:endParaRPr lang="nl-NL" sz="1600" dirty="0">
              <a:solidFill>
                <a:schemeClr val="bg1"/>
              </a:solidFill>
              <a:cs typeface="Calibri"/>
            </a:endParaRPr>
          </a:p>
          <a:p>
            <a:r>
              <a:rPr lang="nl-NL" sz="1600" dirty="0">
                <a:solidFill>
                  <a:schemeClr val="bg1"/>
                </a:solidFill>
              </a:rPr>
              <a:t>Gebruiksvergunning/omgevingsvergunning (veiligheid)</a:t>
            </a:r>
            <a:endParaRPr lang="nl-NL" sz="1600" dirty="0">
              <a:solidFill>
                <a:schemeClr val="bg1"/>
              </a:solidFill>
              <a:cs typeface="Calibri"/>
            </a:endParaRPr>
          </a:p>
          <a:p>
            <a:r>
              <a:rPr lang="nl-NL" sz="1600" dirty="0">
                <a:solidFill>
                  <a:schemeClr val="bg1"/>
                </a:solidFill>
              </a:rPr>
              <a:t>Bereikbaarheid (congestie)</a:t>
            </a:r>
            <a:endParaRPr lang="nl-NL" sz="1600" dirty="0">
              <a:solidFill>
                <a:schemeClr val="bg1"/>
              </a:solidFill>
              <a:cs typeface="Calibri"/>
            </a:endParaRPr>
          </a:p>
          <a:p>
            <a:r>
              <a:rPr lang="nl-NL" sz="1600" dirty="0">
                <a:solidFill>
                  <a:schemeClr val="bg1"/>
                </a:solidFill>
              </a:rPr>
              <a:t>Open vuur / vuurwerk</a:t>
            </a:r>
            <a:endParaRPr lang="nl-NL" sz="1600" dirty="0">
              <a:solidFill>
                <a:schemeClr val="bg1"/>
              </a:solidFill>
              <a:cs typeface="Calibri"/>
            </a:endParaRPr>
          </a:p>
          <a:p>
            <a:r>
              <a:rPr lang="nl-NL" sz="1600" dirty="0">
                <a:solidFill>
                  <a:schemeClr val="bg1"/>
                </a:solidFill>
              </a:rPr>
              <a:t>Laden en lossen: openingstijden (planning)</a:t>
            </a:r>
            <a:endParaRPr lang="nl-NL" sz="1600" dirty="0">
              <a:solidFill>
                <a:schemeClr val="bg1"/>
              </a:solidFill>
              <a:cs typeface="Calibri"/>
            </a:endParaRPr>
          </a:p>
          <a:p>
            <a:pPr lvl="1"/>
            <a:r>
              <a:rPr lang="nl-NL" sz="1600" dirty="0">
                <a:solidFill>
                  <a:schemeClr val="bg1"/>
                </a:solidFill>
              </a:rPr>
              <a:t>Personeel</a:t>
            </a:r>
            <a:endParaRPr lang="nl-NL" sz="1600" dirty="0">
              <a:solidFill>
                <a:schemeClr val="bg1"/>
              </a:solidFill>
              <a:cs typeface="Calibri"/>
            </a:endParaRPr>
          </a:p>
          <a:p>
            <a:r>
              <a:rPr lang="nl-NL" sz="1600" dirty="0">
                <a:solidFill>
                  <a:schemeClr val="bg1"/>
                </a:solidFill>
              </a:rPr>
              <a:t>Locatieregels</a:t>
            </a:r>
            <a:endParaRPr lang="nl-NL" sz="1600" dirty="0">
              <a:solidFill>
                <a:schemeClr val="bg1"/>
              </a:solidFill>
              <a:cs typeface="Calibri"/>
            </a:endParaRPr>
          </a:p>
          <a:p>
            <a:pPr lvl="1"/>
            <a:r>
              <a:rPr lang="nl-NL" sz="1600" dirty="0">
                <a:solidFill>
                  <a:schemeClr val="bg1"/>
                </a:solidFill>
              </a:rPr>
              <a:t>kwetsbaarheden</a:t>
            </a:r>
            <a:endParaRPr lang="nl-NL" sz="1600" dirty="0">
              <a:solidFill>
                <a:schemeClr val="bg1"/>
              </a:solidFill>
              <a:cs typeface="Calibri"/>
            </a:endParaRPr>
          </a:p>
          <a:p>
            <a:r>
              <a:rPr lang="nl-NL" sz="1600" dirty="0">
                <a:solidFill>
                  <a:schemeClr val="bg1"/>
                </a:solidFill>
              </a:rPr>
              <a:t>Faciliteiten</a:t>
            </a:r>
            <a:endParaRPr lang="nl-NL" sz="1600" dirty="0">
              <a:solidFill>
                <a:schemeClr val="bg1"/>
              </a:solidFill>
              <a:cs typeface="Calibri"/>
            </a:endParaRPr>
          </a:p>
          <a:p>
            <a:pPr lvl="1"/>
            <a:r>
              <a:rPr lang="nl-NL" sz="1600" dirty="0">
                <a:solidFill>
                  <a:schemeClr val="bg1"/>
                </a:solidFill>
              </a:rPr>
              <a:t>Toiletten</a:t>
            </a:r>
            <a:endParaRPr lang="nl-NL" sz="1600" dirty="0">
              <a:solidFill>
                <a:schemeClr val="bg1"/>
              </a:solidFill>
              <a:cs typeface="Calibri"/>
            </a:endParaRPr>
          </a:p>
          <a:p>
            <a:pPr lvl="1"/>
            <a:r>
              <a:rPr lang="nl-NL" sz="1600" dirty="0">
                <a:solidFill>
                  <a:schemeClr val="bg1"/>
                </a:solidFill>
              </a:rPr>
              <a:t>Stroom</a:t>
            </a:r>
            <a:endParaRPr lang="nl-NL" sz="1600" dirty="0">
              <a:solidFill>
                <a:schemeClr val="bg1"/>
              </a:solidFill>
              <a:cs typeface="Calibri"/>
            </a:endParaRPr>
          </a:p>
          <a:p>
            <a:endParaRPr lang="nl-NL" sz="1600" dirty="0">
              <a:solidFill>
                <a:schemeClr val="bg1"/>
              </a:solidFill>
              <a:cs typeface="Calibri"/>
            </a:endParaRPr>
          </a:p>
        </p:txBody>
      </p:sp>
    </p:spTree>
    <p:extLst>
      <p:ext uri="{BB962C8B-B14F-4D97-AF65-F5344CB8AC3E}">
        <p14:creationId xmlns:p14="http://schemas.microsoft.com/office/powerpoint/2010/main" val="190297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B606C2-5BF9-4C01-B02F-0495AB573A26}"/>
              </a:ext>
            </a:extLst>
          </p:cNvPr>
          <p:cNvSpPr>
            <a:spLocks noGrp="1"/>
          </p:cNvSpPr>
          <p:nvPr>
            <p:ph type="title"/>
          </p:nvPr>
        </p:nvSpPr>
        <p:spPr/>
        <p:txBody>
          <a:bodyPr/>
          <a:lstStyle/>
          <a:p>
            <a:r>
              <a:rPr lang="nl-NL" b="1" dirty="0"/>
              <a:t>Vorige les</a:t>
            </a:r>
          </a:p>
        </p:txBody>
      </p:sp>
      <p:sp>
        <p:nvSpPr>
          <p:cNvPr id="3" name="Tijdelijke aanduiding voor inhoud 2">
            <a:extLst>
              <a:ext uri="{FF2B5EF4-FFF2-40B4-BE49-F238E27FC236}">
                <a16:creationId xmlns:a16="http://schemas.microsoft.com/office/drawing/2014/main" id="{76D380B1-7184-4AD7-96A8-5D421148340A}"/>
              </a:ext>
            </a:extLst>
          </p:cNvPr>
          <p:cNvSpPr>
            <a:spLocks noGrp="1"/>
          </p:cNvSpPr>
          <p:nvPr>
            <p:ph idx="1"/>
          </p:nvPr>
        </p:nvSpPr>
        <p:spPr/>
        <p:txBody>
          <a:bodyPr>
            <a:normAutofit/>
          </a:bodyPr>
          <a:lstStyle/>
          <a:p>
            <a:r>
              <a:rPr lang="nl-NL" dirty="0"/>
              <a:t>ROI</a:t>
            </a:r>
          </a:p>
          <a:p>
            <a:r>
              <a:rPr lang="nl-NL" dirty="0"/>
              <a:t>SROI</a:t>
            </a:r>
          </a:p>
          <a:p>
            <a:r>
              <a:rPr lang="nl-NL" dirty="0"/>
              <a:t>Veiligheid</a:t>
            </a:r>
          </a:p>
          <a:p>
            <a:r>
              <a:rPr lang="nl-NL" dirty="0"/>
              <a:t>Buffer zones</a:t>
            </a:r>
          </a:p>
          <a:p>
            <a:pPr marL="0" indent="0">
              <a:buNone/>
            </a:pPr>
            <a:endParaRPr lang="nl-NL" dirty="0"/>
          </a:p>
        </p:txBody>
      </p:sp>
    </p:spTree>
    <p:extLst>
      <p:ext uri="{BB962C8B-B14F-4D97-AF65-F5344CB8AC3E}">
        <p14:creationId xmlns:p14="http://schemas.microsoft.com/office/powerpoint/2010/main" val="3311124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ED830AE-4AD2-4491-A6A3-C6C3658EAED1}"/>
              </a:ext>
            </a:extLst>
          </p:cNvPr>
          <p:cNvSpPr>
            <a:spLocks noGrp="1"/>
          </p:cNvSpPr>
          <p:nvPr/>
        </p:nvSpPr>
        <p:spPr>
          <a:xfrm>
            <a:off x="457201" y="412454"/>
            <a:ext cx="2381250" cy="2101850"/>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pPr>
              <a:lnSpc>
                <a:spcPct val="90000"/>
              </a:lnSpc>
              <a:spcAft>
                <a:spcPts val="600"/>
              </a:spcAft>
            </a:pPr>
            <a:r>
              <a:rPr lang="en-US" sz="2800" kern="1200" dirty="0">
                <a:solidFill>
                  <a:schemeClr val="bg1"/>
                </a:solidFill>
                <a:latin typeface="+mj-lt"/>
                <a:ea typeface="+mj-ea"/>
                <a:cs typeface="+mj-cs"/>
              </a:rPr>
              <a:t>ROI</a:t>
            </a:r>
            <a:r>
              <a:rPr lang="en-US" sz="2800" kern="1200" dirty="0">
                <a:solidFill>
                  <a:schemeClr val="tx1"/>
                </a:solidFill>
                <a:latin typeface="+mj-lt"/>
                <a:ea typeface="+mj-ea"/>
                <a:cs typeface="+mj-cs"/>
              </a:rPr>
              <a:t> = return on investment </a:t>
            </a:r>
          </a:p>
        </p:txBody>
      </p:sp>
      <p:sp>
        <p:nvSpPr>
          <p:cNvPr id="4" name="Tekstvak 3">
            <a:extLst>
              <a:ext uri="{FF2B5EF4-FFF2-40B4-BE49-F238E27FC236}">
                <a16:creationId xmlns:a16="http://schemas.microsoft.com/office/drawing/2014/main" id="{83EAD158-16B4-291F-B4D0-37F08123AB97}"/>
              </a:ext>
            </a:extLst>
          </p:cNvPr>
          <p:cNvSpPr txBox="1"/>
          <p:nvPr/>
        </p:nvSpPr>
        <p:spPr>
          <a:xfrm>
            <a:off x="3157538" y="412454"/>
            <a:ext cx="3243262" cy="2101850"/>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700" dirty="0">
                <a:solidFill>
                  <a:schemeClr val="bg1"/>
                </a:solidFill>
              </a:rPr>
              <a:t>ROI </a:t>
            </a:r>
            <a:r>
              <a:rPr lang="en-US" sz="1700" dirty="0" err="1">
                <a:solidFill>
                  <a:schemeClr val="bg1"/>
                </a:solidFill>
              </a:rPr>
              <a:t>staat</a:t>
            </a:r>
            <a:r>
              <a:rPr lang="en-US" sz="1700" dirty="0">
                <a:solidFill>
                  <a:schemeClr val="bg1"/>
                </a:solidFill>
              </a:rPr>
              <a:t> </a:t>
            </a:r>
            <a:r>
              <a:rPr lang="en-US" sz="1700" dirty="0" err="1">
                <a:solidFill>
                  <a:schemeClr val="bg1"/>
                </a:solidFill>
              </a:rPr>
              <a:t>voor</a:t>
            </a:r>
            <a:r>
              <a:rPr lang="en-US" sz="1700" dirty="0">
                <a:solidFill>
                  <a:schemeClr val="bg1"/>
                </a:solidFill>
              </a:rPr>
              <a:t> </a:t>
            </a:r>
            <a:r>
              <a:rPr lang="en-US" sz="1700" b="1" dirty="0" err="1">
                <a:solidFill>
                  <a:schemeClr val="bg1"/>
                </a:solidFill>
              </a:rPr>
              <a:t>rendement</a:t>
            </a:r>
            <a:r>
              <a:rPr lang="en-US" sz="1700" dirty="0">
                <a:solidFill>
                  <a:schemeClr val="bg1"/>
                </a:solidFill>
              </a:rPr>
              <a:t> van je </a:t>
            </a:r>
            <a:r>
              <a:rPr lang="en-US" sz="1700" b="1" dirty="0" err="1">
                <a:solidFill>
                  <a:schemeClr val="bg1"/>
                </a:solidFill>
              </a:rPr>
              <a:t>evenement</a:t>
            </a:r>
            <a:r>
              <a:rPr lang="en-US" sz="1700" dirty="0">
                <a:solidFill>
                  <a:schemeClr val="bg1"/>
                </a:solidFill>
              </a:rPr>
              <a:t>, </a:t>
            </a:r>
            <a:r>
              <a:rPr lang="en-US" sz="1700" dirty="0" err="1">
                <a:solidFill>
                  <a:schemeClr val="bg1"/>
                </a:solidFill>
              </a:rPr>
              <a:t>uitgedrukt</a:t>
            </a:r>
            <a:r>
              <a:rPr lang="en-US" sz="1700" dirty="0">
                <a:solidFill>
                  <a:schemeClr val="bg1"/>
                </a:solidFill>
              </a:rPr>
              <a:t> in </a:t>
            </a:r>
            <a:r>
              <a:rPr lang="en-US" sz="1700" dirty="0" err="1">
                <a:solidFill>
                  <a:schemeClr val="bg1"/>
                </a:solidFill>
              </a:rPr>
              <a:t>een</a:t>
            </a:r>
            <a:r>
              <a:rPr lang="en-US" sz="1700" dirty="0">
                <a:solidFill>
                  <a:schemeClr val="bg1"/>
                </a:solidFill>
              </a:rPr>
              <a:t> </a:t>
            </a:r>
            <a:r>
              <a:rPr lang="en-US" sz="1700" b="1" dirty="0">
                <a:solidFill>
                  <a:schemeClr val="bg1"/>
                </a:solidFill>
              </a:rPr>
              <a:t>percentage</a:t>
            </a:r>
            <a:r>
              <a:rPr lang="en-US" sz="1700" dirty="0">
                <a:solidFill>
                  <a:schemeClr val="bg1"/>
                </a:solidFill>
              </a:rPr>
              <a:t> van de </a:t>
            </a:r>
            <a:r>
              <a:rPr lang="en-US" sz="1700" b="1" dirty="0" err="1">
                <a:solidFill>
                  <a:schemeClr val="bg1"/>
                </a:solidFill>
              </a:rPr>
              <a:t>totale</a:t>
            </a:r>
            <a:r>
              <a:rPr lang="en-US" sz="1700" b="1" dirty="0">
                <a:solidFill>
                  <a:schemeClr val="bg1"/>
                </a:solidFill>
              </a:rPr>
              <a:t> </a:t>
            </a:r>
            <a:r>
              <a:rPr lang="en-US" sz="1700" b="1" dirty="0" err="1">
                <a:solidFill>
                  <a:schemeClr val="bg1"/>
                </a:solidFill>
              </a:rPr>
              <a:t>kosten</a:t>
            </a:r>
            <a:r>
              <a:rPr lang="en-US" sz="1700" b="1" dirty="0">
                <a:solidFill>
                  <a:schemeClr val="bg1"/>
                </a:solidFill>
              </a:rPr>
              <a:t> </a:t>
            </a:r>
            <a:r>
              <a:rPr lang="en-US" sz="1700" dirty="0">
                <a:solidFill>
                  <a:schemeClr val="bg1"/>
                </a:solidFill>
              </a:rPr>
              <a:t>van je </a:t>
            </a:r>
            <a:r>
              <a:rPr lang="en-US" sz="1700" dirty="0" err="1">
                <a:solidFill>
                  <a:schemeClr val="bg1"/>
                </a:solidFill>
              </a:rPr>
              <a:t>evenement</a:t>
            </a:r>
            <a:r>
              <a:rPr lang="en-US" sz="1700" dirty="0">
                <a:solidFill>
                  <a:schemeClr val="bg1"/>
                </a:solidFill>
              </a:rPr>
              <a:t>. </a:t>
            </a:r>
          </a:p>
          <a:p>
            <a:pPr indent="-228600">
              <a:lnSpc>
                <a:spcPct val="90000"/>
              </a:lnSpc>
              <a:spcAft>
                <a:spcPts val="600"/>
              </a:spcAft>
              <a:buFont typeface="Arial" panose="020B0604020202020204" pitchFamily="34" charset="0"/>
              <a:buChar char="•"/>
            </a:pPr>
            <a:endParaRPr lang="en-US" sz="1700" dirty="0">
              <a:solidFill>
                <a:schemeClr val="bg1"/>
              </a:solidFill>
            </a:endParaRPr>
          </a:p>
          <a:p>
            <a:pPr indent="-228600">
              <a:lnSpc>
                <a:spcPct val="90000"/>
              </a:lnSpc>
              <a:spcAft>
                <a:spcPts val="600"/>
              </a:spcAft>
              <a:buFont typeface="Arial" panose="020B0604020202020204" pitchFamily="34" charset="0"/>
              <a:buChar char="•"/>
            </a:pPr>
            <a:r>
              <a:rPr lang="en-US" sz="1700" dirty="0" err="1">
                <a:solidFill>
                  <a:schemeClr val="bg1"/>
                </a:solidFill>
              </a:rPr>
              <a:t>Kortom</a:t>
            </a:r>
            <a:r>
              <a:rPr lang="en-US" sz="1700" dirty="0">
                <a:solidFill>
                  <a:schemeClr val="bg1"/>
                </a:solidFill>
              </a:rPr>
              <a:t> wat </a:t>
            </a:r>
            <a:r>
              <a:rPr lang="en-US" sz="1700" dirty="0" err="1">
                <a:solidFill>
                  <a:schemeClr val="bg1"/>
                </a:solidFill>
              </a:rPr>
              <a:t>krijg</a:t>
            </a:r>
            <a:r>
              <a:rPr lang="en-US" sz="1700" dirty="0">
                <a:solidFill>
                  <a:schemeClr val="bg1"/>
                </a:solidFill>
              </a:rPr>
              <a:t> </a:t>
            </a:r>
            <a:r>
              <a:rPr lang="en-US" sz="1700" dirty="0" err="1">
                <a:solidFill>
                  <a:schemeClr val="bg1"/>
                </a:solidFill>
              </a:rPr>
              <a:t>ik</a:t>
            </a:r>
            <a:r>
              <a:rPr lang="en-US" sz="1700" dirty="0">
                <a:solidFill>
                  <a:schemeClr val="bg1"/>
                </a:solidFill>
              </a:rPr>
              <a:t> </a:t>
            </a:r>
            <a:r>
              <a:rPr lang="en-US" sz="1700" dirty="0" err="1">
                <a:solidFill>
                  <a:schemeClr val="bg1"/>
                </a:solidFill>
              </a:rPr>
              <a:t>terug</a:t>
            </a:r>
            <a:r>
              <a:rPr lang="en-US" sz="1700" dirty="0">
                <a:solidFill>
                  <a:schemeClr val="bg1"/>
                </a:solidFill>
              </a:rPr>
              <a:t> </a:t>
            </a:r>
            <a:r>
              <a:rPr lang="en-US" sz="1700" dirty="0" err="1">
                <a:solidFill>
                  <a:schemeClr val="bg1"/>
                </a:solidFill>
              </a:rPr>
              <a:t>voor</a:t>
            </a:r>
            <a:r>
              <a:rPr lang="en-US" sz="1700" dirty="0">
                <a:solidFill>
                  <a:schemeClr val="bg1"/>
                </a:solidFill>
              </a:rPr>
              <a:t> </a:t>
            </a:r>
            <a:r>
              <a:rPr lang="en-US" sz="1700" dirty="0" err="1">
                <a:solidFill>
                  <a:schemeClr val="bg1"/>
                </a:solidFill>
              </a:rPr>
              <a:t>mijn</a:t>
            </a:r>
            <a:r>
              <a:rPr lang="en-US" sz="1700" dirty="0">
                <a:solidFill>
                  <a:schemeClr val="bg1"/>
                </a:solidFill>
              </a:rPr>
              <a:t> </a:t>
            </a:r>
            <a:r>
              <a:rPr lang="en-US" sz="1700" dirty="0" err="1">
                <a:solidFill>
                  <a:schemeClr val="bg1"/>
                </a:solidFill>
              </a:rPr>
              <a:t>investering</a:t>
            </a:r>
            <a:r>
              <a:rPr lang="en-US" sz="1700" dirty="0">
                <a:solidFill>
                  <a:schemeClr val="bg1"/>
                </a:solidFill>
              </a:rPr>
              <a:t> €</a:t>
            </a:r>
          </a:p>
        </p:txBody>
      </p:sp>
      <p:pic>
        <p:nvPicPr>
          <p:cNvPr id="3074" name="Picture 2" descr="Return on Investment (ROI): What is ROI and How to Calculate It?">
            <a:extLst>
              <a:ext uri="{FF2B5EF4-FFF2-40B4-BE49-F238E27FC236}">
                <a16:creationId xmlns:a16="http://schemas.microsoft.com/office/drawing/2014/main" id="{FF0A9353-A0A8-9233-44CD-6368066FAF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68" b="6289"/>
          <a:stretch/>
        </p:blipFill>
        <p:spPr bwMode="auto">
          <a:xfrm>
            <a:off x="20" y="2959630"/>
            <a:ext cx="6400781" cy="38983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endement op investering roi-concept. zakelijke groei pijlen naar ...">
            <a:extLst>
              <a:ext uri="{FF2B5EF4-FFF2-40B4-BE49-F238E27FC236}">
                <a16:creationId xmlns:a16="http://schemas.microsoft.com/office/drawing/2014/main" id="{9639CDFE-8A51-B512-FDD2-010D7EE2E1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427" r="13111"/>
          <a:stretch/>
        </p:blipFill>
        <p:spPr bwMode="auto">
          <a:xfrm>
            <a:off x="6591299" y="1"/>
            <a:ext cx="5600701"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300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EED830AE-4AD2-4491-A6A3-C6C3658EAED1}"/>
              </a:ext>
            </a:extLst>
          </p:cNvPr>
          <p:cNvSpPr>
            <a:spLocks noGrp="1"/>
          </p:cNvSpPr>
          <p:nvPr/>
        </p:nvSpPr>
        <p:spPr>
          <a:xfrm>
            <a:off x="530040" y="553462"/>
            <a:ext cx="8881589" cy="1492132"/>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pPr>
              <a:lnSpc>
                <a:spcPct val="90000"/>
              </a:lnSpc>
              <a:spcAft>
                <a:spcPts val="600"/>
              </a:spcAft>
            </a:pPr>
            <a:r>
              <a:rPr lang="en-US" sz="4400" dirty="0"/>
              <a:t>  ROI = </a:t>
            </a:r>
            <a:r>
              <a:rPr lang="en-US" sz="4400" kern="1200" dirty="0">
                <a:latin typeface="+mj-lt"/>
                <a:ea typeface="+mj-ea"/>
                <a:cs typeface="+mj-cs"/>
              </a:rPr>
              <a:t>return on investment </a:t>
            </a:r>
            <a:endParaRPr lang="en-US" sz="4400" dirty="0"/>
          </a:p>
          <a:p>
            <a:pPr>
              <a:lnSpc>
                <a:spcPct val="90000"/>
              </a:lnSpc>
              <a:spcAft>
                <a:spcPts val="600"/>
              </a:spcAft>
            </a:pPr>
            <a:r>
              <a:rPr lang="en-US" sz="4400" dirty="0"/>
              <a:t>S</a:t>
            </a:r>
            <a:r>
              <a:rPr lang="en-US" sz="4400" kern="1200" dirty="0">
                <a:latin typeface="+mj-lt"/>
                <a:ea typeface="+mj-ea"/>
                <a:cs typeface="+mj-cs"/>
              </a:rPr>
              <a:t>ROI = social return on investment </a:t>
            </a:r>
          </a:p>
        </p:txBody>
      </p:sp>
      <p:pic>
        <p:nvPicPr>
          <p:cNvPr id="2050" name="Picture 2" descr="What is Social Return on Investment (SROI)? - A Brief Guide">
            <a:extLst>
              <a:ext uri="{FF2B5EF4-FFF2-40B4-BE49-F238E27FC236}">
                <a16:creationId xmlns:a16="http://schemas.microsoft.com/office/drawing/2014/main" id="{34E906D2-AD30-B662-F9BA-E8ACEF791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3409" y="2141345"/>
            <a:ext cx="2691663" cy="22762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eturn on Investment (ROI): What is ROI and How to Calculate It?">
            <a:extLst>
              <a:ext uri="{FF2B5EF4-FFF2-40B4-BE49-F238E27FC236}">
                <a16:creationId xmlns:a16="http://schemas.microsoft.com/office/drawing/2014/main" id="{32D93B3F-FC4C-CA66-6BA8-2CAFFAD84C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68" b="6289"/>
          <a:stretch/>
        </p:blipFill>
        <p:spPr bwMode="auto">
          <a:xfrm>
            <a:off x="1246120" y="2440406"/>
            <a:ext cx="3246367" cy="197718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49A966F3-DF50-AC5E-D8F7-CE7FA4C51158}"/>
              </a:ext>
            </a:extLst>
          </p:cNvPr>
          <p:cNvSpPr txBox="1"/>
          <p:nvPr/>
        </p:nvSpPr>
        <p:spPr>
          <a:xfrm>
            <a:off x="6958128" y="4812407"/>
            <a:ext cx="441297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t>Kortom</a:t>
            </a:r>
            <a:r>
              <a:rPr lang="en-US" sz="2000" dirty="0"/>
              <a:t> wat </a:t>
            </a:r>
            <a:r>
              <a:rPr lang="en-US" sz="2000" dirty="0" err="1"/>
              <a:t>voor</a:t>
            </a:r>
            <a:r>
              <a:rPr lang="en-US" sz="2000" dirty="0"/>
              <a:t> </a:t>
            </a:r>
            <a:r>
              <a:rPr lang="en-US" sz="2000" dirty="0" err="1"/>
              <a:t>sociale</a:t>
            </a:r>
            <a:r>
              <a:rPr lang="en-US" sz="2000" dirty="0"/>
              <a:t>/</a:t>
            </a:r>
            <a:r>
              <a:rPr lang="en-US" sz="2000" dirty="0" err="1"/>
              <a:t>maatschappelijke</a:t>
            </a:r>
            <a:r>
              <a:rPr lang="en-US" sz="2000" dirty="0"/>
              <a:t>/</a:t>
            </a:r>
            <a:r>
              <a:rPr lang="en-US" sz="2000" dirty="0" err="1"/>
              <a:t>duurzame</a:t>
            </a:r>
            <a:r>
              <a:rPr lang="en-US" sz="2000" dirty="0"/>
              <a:t>/… </a:t>
            </a:r>
            <a:r>
              <a:rPr lang="en-US" sz="2000" dirty="0" err="1"/>
              <a:t>waarde</a:t>
            </a:r>
            <a:r>
              <a:rPr lang="en-US" sz="2000" dirty="0"/>
              <a:t> </a:t>
            </a:r>
            <a:r>
              <a:rPr lang="en-US" sz="2000" dirty="0" err="1"/>
              <a:t>levert</a:t>
            </a:r>
            <a:r>
              <a:rPr lang="en-US" sz="2000" dirty="0"/>
              <a:t> de </a:t>
            </a:r>
            <a:r>
              <a:rPr lang="en-US" sz="2000" dirty="0" err="1"/>
              <a:t>investering</a:t>
            </a:r>
            <a:r>
              <a:rPr lang="en-US" sz="2000" dirty="0"/>
              <a:t> in € op?</a:t>
            </a:r>
          </a:p>
        </p:txBody>
      </p:sp>
      <p:sp>
        <p:nvSpPr>
          <p:cNvPr id="6" name="Tekstvak 5">
            <a:extLst>
              <a:ext uri="{FF2B5EF4-FFF2-40B4-BE49-F238E27FC236}">
                <a16:creationId xmlns:a16="http://schemas.microsoft.com/office/drawing/2014/main" id="{098FFB99-2781-9992-6CA8-494F26431542}"/>
              </a:ext>
            </a:extLst>
          </p:cNvPr>
          <p:cNvSpPr txBox="1"/>
          <p:nvPr/>
        </p:nvSpPr>
        <p:spPr>
          <a:xfrm>
            <a:off x="1417982" y="4812405"/>
            <a:ext cx="324636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err="1"/>
              <a:t>Kortom</a:t>
            </a:r>
            <a:r>
              <a:rPr lang="en-US" sz="2000" dirty="0"/>
              <a:t> wat </a:t>
            </a:r>
            <a:r>
              <a:rPr lang="en-US" sz="2000" dirty="0" err="1"/>
              <a:t>krijg</a:t>
            </a:r>
            <a:r>
              <a:rPr lang="en-US" sz="2000" dirty="0"/>
              <a:t> </a:t>
            </a:r>
            <a:r>
              <a:rPr lang="en-US" sz="2000" dirty="0" err="1"/>
              <a:t>ik</a:t>
            </a:r>
            <a:r>
              <a:rPr lang="en-US" sz="2000" dirty="0"/>
              <a:t> </a:t>
            </a:r>
            <a:r>
              <a:rPr lang="en-US" sz="2000" dirty="0" err="1"/>
              <a:t>terug</a:t>
            </a:r>
            <a:r>
              <a:rPr lang="en-US" sz="2000" dirty="0"/>
              <a:t> </a:t>
            </a:r>
            <a:r>
              <a:rPr lang="en-US" sz="2000" dirty="0" err="1"/>
              <a:t>voor</a:t>
            </a:r>
            <a:r>
              <a:rPr lang="en-US" sz="2000" dirty="0"/>
              <a:t> </a:t>
            </a:r>
            <a:r>
              <a:rPr lang="en-US" sz="2000" dirty="0" err="1"/>
              <a:t>mijn</a:t>
            </a:r>
            <a:r>
              <a:rPr lang="en-US" sz="2000" dirty="0"/>
              <a:t> </a:t>
            </a:r>
            <a:r>
              <a:rPr lang="en-US" sz="2000" dirty="0" err="1"/>
              <a:t>investering</a:t>
            </a:r>
            <a:r>
              <a:rPr lang="en-US" sz="2000" dirty="0"/>
              <a:t> €</a:t>
            </a:r>
          </a:p>
        </p:txBody>
      </p:sp>
    </p:spTree>
    <p:extLst>
      <p:ext uri="{BB962C8B-B14F-4D97-AF65-F5344CB8AC3E}">
        <p14:creationId xmlns:p14="http://schemas.microsoft.com/office/powerpoint/2010/main" val="858060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93A599-E317-4E7F-BD2D-6C209FAA04D5}"/>
              </a:ext>
            </a:extLst>
          </p:cNvPr>
          <p:cNvSpPr>
            <a:spLocks noGrp="1"/>
          </p:cNvSpPr>
          <p:nvPr>
            <p:ph type="title"/>
          </p:nvPr>
        </p:nvSpPr>
        <p:spPr/>
        <p:txBody>
          <a:bodyPr/>
          <a:lstStyle/>
          <a:p>
            <a:r>
              <a:rPr lang="nl-NL" dirty="0"/>
              <a:t>Veiligheid tijdens evenementen</a:t>
            </a:r>
          </a:p>
        </p:txBody>
      </p:sp>
      <p:sp>
        <p:nvSpPr>
          <p:cNvPr id="3" name="Tijdelijke aanduiding voor inhoud 2">
            <a:extLst>
              <a:ext uri="{FF2B5EF4-FFF2-40B4-BE49-F238E27FC236}">
                <a16:creationId xmlns:a16="http://schemas.microsoft.com/office/drawing/2014/main" id="{7081B425-E318-489A-AF9B-DE8224ED6356}"/>
              </a:ext>
            </a:extLst>
          </p:cNvPr>
          <p:cNvSpPr>
            <a:spLocks noGrp="1"/>
          </p:cNvSpPr>
          <p:nvPr>
            <p:ph idx="1"/>
          </p:nvPr>
        </p:nvSpPr>
        <p:spPr/>
        <p:txBody>
          <a:bodyPr>
            <a:normAutofit/>
          </a:bodyPr>
          <a:lstStyle/>
          <a:p>
            <a:pPr marL="0" indent="0">
              <a:buNone/>
            </a:pPr>
            <a:r>
              <a:rPr lang="nl-NL" sz="2200" i="1" dirty="0">
                <a:solidFill>
                  <a:schemeClr val="bg1"/>
                </a:solidFill>
                <a:effectLst/>
              </a:rPr>
              <a:t>“Het verleden wijst uit dat er rond evenementen van alles mis kan gaan. </a:t>
            </a:r>
            <a:br>
              <a:rPr lang="nl-NL" sz="2200" i="1" dirty="0">
                <a:solidFill>
                  <a:schemeClr val="bg1"/>
                </a:solidFill>
                <a:effectLst/>
              </a:rPr>
            </a:br>
            <a:r>
              <a:rPr lang="nl-NL" sz="2200" i="1" dirty="0">
                <a:solidFill>
                  <a:schemeClr val="bg1"/>
                </a:solidFill>
                <a:effectLst/>
              </a:rPr>
              <a:t>Zo bleek in 2017 uit onderzoek van het RIVM dat het kleurpoeder bij </a:t>
            </a:r>
            <a:r>
              <a:rPr lang="nl-NL" sz="2200" i="1" dirty="0" err="1">
                <a:solidFill>
                  <a:schemeClr val="bg1"/>
                </a:solidFill>
                <a:effectLst/>
              </a:rPr>
              <a:t>Color</a:t>
            </a:r>
            <a:r>
              <a:rPr lang="nl-NL" sz="2200" i="1" dirty="0">
                <a:solidFill>
                  <a:schemeClr val="bg1"/>
                </a:solidFill>
                <a:effectLst/>
              </a:rPr>
              <a:t> Runs schadelijk was voor de gezondheid. </a:t>
            </a:r>
            <a:br>
              <a:rPr lang="nl-NL" sz="2200" i="1" dirty="0">
                <a:solidFill>
                  <a:schemeClr val="bg1"/>
                </a:solidFill>
                <a:effectLst/>
              </a:rPr>
            </a:br>
            <a:r>
              <a:rPr lang="nl-NL" sz="2200" i="1" dirty="0">
                <a:solidFill>
                  <a:schemeClr val="bg1"/>
                </a:solidFill>
                <a:effectLst/>
              </a:rPr>
              <a:t>In 2010 vielen 21 doden door verdrukking tijdens het Duitse festival Love Parade. </a:t>
            </a:r>
            <a:br>
              <a:rPr lang="nl-NL" sz="2200" i="1" dirty="0">
                <a:solidFill>
                  <a:schemeClr val="bg1"/>
                </a:solidFill>
                <a:effectLst/>
              </a:rPr>
            </a:br>
            <a:r>
              <a:rPr lang="nl-NL" sz="2200" i="1" dirty="0">
                <a:solidFill>
                  <a:schemeClr val="bg1"/>
                </a:solidFill>
                <a:effectLst/>
              </a:rPr>
              <a:t>In 2014 reed een monstertruck in Haaksbergen in op het publiek met doden en gewonden tot gevolg.”</a:t>
            </a:r>
            <a:endParaRPr lang="nl-NL" sz="2200" i="1" dirty="0">
              <a:solidFill>
                <a:schemeClr val="bg1"/>
              </a:solidFill>
            </a:endParaRPr>
          </a:p>
        </p:txBody>
      </p:sp>
    </p:spTree>
    <p:extLst>
      <p:ext uri="{BB962C8B-B14F-4D97-AF65-F5344CB8AC3E}">
        <p14:creationId xmlns:p14="http://schemas.microsoft.com/office/powerpoint/2010/main" val="4198978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170F9D-958F-6E33-5918-D6A7875B3F0A}"/>
              </a:ext>
            </a:extLst>
          </p:cNvPr>
          <p:cNvSpPr>
            <a:spLocks noGrp="1"/>
          </p:cNvSpPr>
          <p:nvPr>
            <p:ph type="title"/>
          </p:nvPr>
        </p:nvSpPr>
        <p:spPr/>
        <p:txBody>
          <a:bodyPr/>
          <a:lstStyle/>
          <a:p>
            <a:r>
              <a:rPr lang="nl-NL" dirty="0"/>
              <a:t>Bufferzones</a:t>
            </a:r>
          </a:p>
        </p:txBody>
      </p:sp>
      <p:sp>
        <p:nvSpPr>
          <p:cNvPr id="3" name="Tijdelijke aanduiding voor inhoud 2">
            <a:extLst>
              <a:ext uri="{FF2B5EF4-FFF2-40B4-BE49-F238E27FC236}">
                <a16:creationId xmlns:a16="http://schemas.microsoft.com/office/drawing/2014/main" id="{AEDED134-BA0F-0138-5EEA-24F09F7EEDAC}"/>
              </a:ext>
            </a:extLst>
          </p:cNvPr>
          <p:cNvSpPr>
            <a:spLocks noGrp="1"/>
          </p:cNvSpPr>
          <p:nvPr>
            <p:ph idx="1"/>
          </p:nvPr>
        </p:nvSpPr>
        <p:spPr>
          <a:solidFill>
            <a:schemeClr val="accent5">
              <a:lumMod val="75000"/>
            </a:schemeClr>
          </a:solidFill>
        </p:spPr>
        <p:txBody>
          <a:bodyPr/>
          <a:lstStyle/>
          <a:p>
            <a:pPr marL="0" indent="0">
              <a:buNone/>
            </a:pPr>
            <a:r>
              <a:rPr lang="nl-NL" dirty="0"/>
              <a:t>Dit is een ruimte met ‘niks’ die dienst op opvang ruimte wanneer de veiligheid in gevaar is. </a:t>
            </a:r>
          </a:p>
          <a:p>
            <a:pPr marL="0" indent="0">
              <a:buNone/>
            </a:pPr>
            <a:endParaRPr lang="nl-NL" dirty="0"/>
          </a:p>
          <a:p>
            <a:pPr marL="0" indent="0">
              <a:buNone/>
            </a:pPr>
            <a:r>
              <a:rPr lang="nl-NL" dirty="0"/>
              <a:t>De uiterwaarde naast een rivier is een bufferzone zodat de rivier kan overstromen zonder dat huizen. </a:t>
            </a:r>
          </a:p>
          <a:p>
            <a:pPr marL="0" indent="0">
              <a:buNone/>
            </a:pPr>
            <a:endParaRPr lang="nl-NL" dirty="0"/>
          </a:p>
          <a:p>
            <a:pPr marL="0" indent="0">
              <a:buNone/>
            </a:pPr>
            <a:r>
              <a:rPr lang="nl-NL" dirty="0"/>
              <a:t>Voor en podium is bij grote concerten vaak een bufferzone aangelegd zodat het publiek niet direct op het podium kan komen. Een bufferzone wordt vaak afgeschermd met hekken en bewaakt door de beveiliging.</a:t>
            </a:r>
          </a:p>
        </p:txBody>
      </p:sp>
    </p:spTree>
    <p:extLst>
      <p:ext uri="{BB962C8B-B14F-4D97-AF65-F5344CB8AC3E}">
        <p14:creationId xmlns:p14="http://schemas.microsoft.com/office/powerpoint/2010/main" val="2600686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BE3502-35D0-4FAE-81A7-6F45F352B978}"/>
              </a:ext>
            </a:extLst>
          </p:cNvPr>
          <p:cNvSpPr>
            <a:spLocks noGrp="1"/>
          </p:cNvSpPr>
          <p:nvPr>
            <p:ph type="title"/>
          </p:nvPr>
        </p:nvSpPr>
        <p:spPr>
          <a:xfrm>
            <a:off x="960120" y="643467"/>
            <a:ext cx="3212593" cy="5571066"/>
          </a:xfrm>
        </p:spPr>
        <p:txBody>
          <a:bodyPr>
            <a:normAutofit/>
          </a:bodyPr>
          <a:lstStyle/>
          <a:p>
            <a:r>
              <a:rPr lang="nl-NL" sz="4600" dirty="0"/>
              <a:t>Hoe kan je congestie tegengaan?</a:t>
            </a:r>
          </a:p>
        </p:txBody>
      </p:sp>
      <p:sp>
        <p:nvSpPr>
          <p:cNvPr id="3" name="Tijdelijke aanduiding voor inhoud 2">
            <a:extLst>
              <a:ext uri="{FF2B5EF4-FFF2-40B4-BE49-F238E27FC236}">
                <a16:creationId xmlns:a16="http://schemas.microsoft.com/office/drawing/2014/main" id="{69E355B2-7EC8-4550-AA8E-4C62F413454A}"/>
              </a:ext>
            </a:extLst>
          </p:cNvPr>
          <p:cNvSpPr>
            <a:spLocks noGrp="1"/>
          </p:cNvSpPr>
          <p:nvPr>
            <p:ph idx="1"/>
          </p:nvPr>
        </p:nvSpPr>
        <p:spPr>
          <a:xfrm>
            <a:off x="4101981" y="643467"/>
            <a:ext cx="7126851" cy="5571066"/>
          </a:xfrm>
        </p:spPr>
        <p:txBody>
          <a:bodyPr anchor="ctr">
            <a:normAutofit/>
          </a:bodyPr>
          <a:lstStyle/>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Informatie te verstrekken (borden, banners + uitleg waarom er gewacht moet worden)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Inrichting van logisch en eenvoudig houden.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Voorkomen dat mensen massa in tegengestelde richting gaan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Loveparade</a:t>
            </a:r>
            <a:r>
              <a:rPr lang="nl-NL" sz="1800" dirty="0">
                <a:effectLst/>
                <a:latin typeface="Calibri" panose="020F0502020204030204" pitchFamily="34" charset="0"/>
                <a:ea typeface="Calibri" panose="020F0502020204030204" pitchFamily="34" charset="0"/>
                <a:cs typeface="Times New Roman" panose="02020603050405020304" pitchFamily="18" charset="0"/>
              </a:rPr>
              <a:t>)</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Monitoren aantal mensen met m2 (3 / m2)</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Programmering. (niet op de zelfde tijd stoppen/starten)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Voorkomen van agressie (beter hostess dan uitsmijter)</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Creëer bufferzones*</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Gebruik camera’s op knelpunten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lnSpc>
                <a:spcPct val="91000"/>
              </a:lnSpc>
              <a:buFont typeface="Arial" panose="020B0604020202020204" pitchFamily="34" charset="0"/>
              <a:buChar char="•"/>
            </a:pPr>
            <a:r>
              <a:rPr lang="nl-NL" sz="1800" dirty="0">
                <a:effectLst/>
                <a:latin typeface="Calibri" panose="020F0502020204030204" pitchFamily="34" charset="0"/>
                <a:ea typeface="Calibri" panose="020F0502020204030204" pitchFamily="34" charset="0"/>
                <a:cs typeface="Times New Roman" panose="02020603050405020304" pitchFamily="18" charset="0"/>
              </a:rPr>
              <a:t>Ervaren mensen</a:t>
            </a:r>
            <a:endParaRPr lang="nl-NL"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91000"/>
              </a:lnSpc>
            </a:pPr>
            <a:endParaRPr lang="nl-NL" sz="1800" dirty="0"/>
          </a:p>
        </p:txBody>
      </p:sp>
    </p:spTree>
    <p:extLst>
      <p:ext uri="{BB962C8B-B14F-4D97-AF65-F5344CB8AC3E}">
        <p14:creationId xmlns:p14="http://schemas.microsoft.com/office/powerpoint/2010/main" val="293148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Yuverta_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Yuverta_blanco</Template>
  <TotalTime>1377</TotalTime>
  <Words>1932</Words>
  <Application>Microsoft Office PowerPoint</Application>
  <PresentationFormat>Breedbeeld</PresentationFormat>
  <Paragraphs>303</Paragraphs>
  <Slides>34</Slides>
  <Notes>10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34</vt:i4>
      </vt:variant>
    </vt:vector>
  </HeadingPairs>
  <TitlesOfParts>
    <vt:vector size="39" baseType="lpstr">
      <vt:lpstr>Arial</vt:lpstr>
      <vt:lpstr>Calibri</vt:lpstr>
      <vt:lpstr>Calibri Light</vt:lpstr>
      <vt:lpstr>Wingdings</vt:lpstr>
      <vt:lpstr>Yuverta_blanco</vt:lpstr>
      <vt:lpstr>Herhaling en  de laatste begrippen</vt:lpstr>
      <vt:lpstr>PowerPoint-presentatie</vt:lpstr>
      <vt:lpstr>attenzione</vt:lpstr>
      <vt:lpstr>Vorige les</vt:lpstr>
      <vt:lpstr>PowerPoint-presentatie</vt:lpstr>
      <vt:lpstr>PowerPoint-presentatie</vt:lpstr>
      <vt:lpstr>Veiligheid tijdens evenementen</vt:lpstr>
      <vt:lpstr>Bufferzones</vt:lpstr>
      <vt:lpstr>Hoe kan je congestie tegengaan?</vt:lpstr>
      <vt:lpstr>Vandaag</vt:lpstr>
      <vt:lpstr>Risicoanalyse</vt:lpstr>
      <vt:lpstr>Risicoanalyse - stappen</vt:lpstr>
      <vt:lpstr>Risicoanalyse – stap 1</vt:lpstr>
      <vt:lpstr>Risicoanalyse – stap 1</vt:lpstr>
      <vt:lpstr>Risicoanalyse – stap 1</vt:lpstr>
      <vt:lpstr>Risicoanalyse – stap 2</vt:lpstr>
      <vt:lpstr>Risicoanalyse – stap 2 voorbeeld risicomatrix</vt:lpstr>
      <vt:lpstr>Risicoanalyse – stap 2</vt:lpstr>
      <vt:lpstr>Daarom: signing</vt:lpstr>
      <vt:lpstr>Kenmerken kwalitatieve signing</vt:lpstr>
      <vt:lpstr>Bufferzone en signing </vt:lpstr>
      <vt:lpstr>Artikel</vt:lpstr>
      <vt:lpstr>Veiligheidsketen</vt:lpstr>
      <vt:lpstr>Veiligheidsplan</vt:lpstr>
      <vt:lpstr>Herhaling</vt:lpstr>
      <vt:lpstr>Grit – organiseren van een evenement</vt:lpstr>
      <vt:lpstr>Customer Journey</vt:lpstr>
      <vt:lpstr>Customer Journey</vt:lpstr>
      <vt:lpstr>Customer Journey</vt:lpstr>
      <vt:lpstr>Customer Journey </vt:lpstr>
      <vt:lpstr>Voorbeeld Customer journey:  Bezoeker van congres</vt:lpstr>
      <vt:lpstr>Risico inventarisatie  tijdens een event op historische locatie: Buitenplaats Amerongen</vt:lpstr>
      <vt:lpstr>Event op historische locatie: Buitenplaats Amerongen</vt:lpstr>
      <vt:lpstr>Event op historische locatie: Buitenplaats Amerongen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Congestie en risico’s bij evenementen</dc:title>
  <dc:creator>Tim Lagas</dc:creator>
  <cp:lastModifiedBy>Lotte de Laat</cp:lastModifiedBy>
  <cp:revision>3</cp:revision>
  <dcterms:created xsi:type="dcterms:W3CDTF">2022-03-28T05:44:19Z</dcterms:created>
  <dcterms:modified xsi:type="dcterms:W3CDTF">2023-04-03T06:21:11Z</dcterms:modified>
</cp:coreProperties>
</file>